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341" r:id="rId3"/>
    <p:sldId id="342" r:id="rId4"/>
    <p:sldId id="343" r:id="rId5"/>
    <p:sldId id="344" r:id="rId6"/>
    <p:sldId id="345" r:id="rId7"/>
    <p:sldId id="346" r:id="rId8"/>
    <p:sldId id="347"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8" r:id="rId58"/>
    <p:sldId id="399" r:id="rId59"/>
    <p:sldId id="400" r:id="rId60"/>
    <p:sldId id="401" r:id="rId61"/>
    <p:sldId id="402" r:id="rId62"/>
    <p:sldId id="403" r:id="rId63"/>
    <p:sldId id="404" r:id="rId64"/>
    <p:sldId id="405" r:id="rId65"/>
    <p:sldId id="406" r:id="rId66"/>
    <p:sldId id="407" r:id="rId67"/>
    <p:sldId id="408" r:id="rId68"/>
    <p:sldId id="409" r:id="rId69"/>
    <p:sldId id="410"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435" r:id="rId95"/>
    <p:sldId id="436" r:id="rId96"/>
    <p:sldId id="437" r:id="rId97"/>
    <p:sldId id="438" r:id="rId98"/>
    <p:sldId id="439" r:id="rId99"/>
    <p:sldId id="440" r:id="rId100"/>
    <p:sldId id="441" r:id="rId101"/>
    <p:sldId id="442" r:id="rId102"/>
    <p:sldId id="443"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 id="472" r:id="rId132"/>
    <p:sldId id="473" r:id="rId133"/>
    <p:sldId id="474" r:id="rId134"/>
    <p:sldId id="475" r:id="rId135"/>
    <p:sldId id="476" r:id="rId136"/>
    <p:sldId id="477" r:id="rId137"/>
    <p:sldId id="478" r:id="rId138"/>
    <p:sldId id="479" r:id="rId139"/>
    <p:sldId id="480" r:id="rId140"/>
    <p:sldId id="481" r:id="rId141"/>
    <p:sldId id="482" r:id="rId142"/>
    <p:sldId id="483"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D670E-D79E-48FC-AB9B-EE77359B6E69}" type="datetimeFigureOut">
              <a:rPr lang="en-IN" smtClean="0"/>
              <a:t>19-11-2020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DF8D7-F6F6-4D98-83C8-A036FF66345F}" type="slidenum">
              <a:rPr lang="en-IN" smtClean="0"/>
              <a:t>‹#›</a:t>
            </a:fld>
            <a:endParaRPr lang="en-IN"/>
          </a:p>
        </p:txBody>
      </p:sp>
    </p:spTree>
    <p:extLst>
      <p:ext uri="{BB962C8B-B14F-4D97-AF65-F5344CB8AC3E}">
        <p14:creationId xmlns:p14="http://schemas.microsoft.com/office/powerpoint/2010/main" val="4233781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ACDF8D7-F6F6-4D98-83C8-A036FF66345F}" type="slidenum">
              <a:rPr lang="en-IN" smtClean="0"/>
              <a:t>57</a:t>
            </a:fld>
            <a:endParaRPr lang="en-IN"/>
          </a:p>
        </p:txBody>
      </p:sp>
    </p:spTree>
    <p:extLst>
      <p:ext uri="{BB962C8B-B14F-4D97-AF65-F5344CB8AC3E}">
        <p14:creationId xmlns:p14="http://schemas.microsoft.com/office/powerpoint/2010/main" val="88165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0BAFCCD0-7ABF-4A5D-9B63-1232FA14D0ED}" type="slidenum">
              <a:rPr lang="en-US" altLang="en-US" smtClean="0">
                <a:solidFill>
                  <a:srgbClr val="000000"/>
                </a:solidFill>
                <a:latin typeface="Times New Roman" panose="02020603050405020304" pitchFamily="18" charset="0"/>
              </a:rPr>
              <a:pPr/>
              <a:t>99</a:t>
            </a:fld>
            <a:endParaRPr lang="en-US" altLang="en-US" smtClean="0">
              <a:solidFill>
                <a:srgbClr val="000000"/>
              </a:solidFill>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58411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115CE3EC-DF61-4D9F-B17A-80DC17E3D1C0}" type="slidenum">
              <a:rPr lang="en-US" altLang="en-US" smtClean="0">
                <a:solidFill>
                  <a:srgbClr val="000000"/>
                </a:solidFill>
                <a:latin typeface="Times New Roman" panose="02020603050405020304" pitchFamily="18" charset="0"/>
              </a:rPr>
              <a:pPr/>
              <a:t>100</a:t>
            </a:fld>
            <a:endParaRPr lang="en-US" altLang="en-US" smtClean="0">
              <a:solidFill>
                <a:srgbClr val="000000"/>
              </a:solidFill>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117096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294440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80269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3860368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2362200"/>
            <a:ext cx="3770313" cy="3724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0650745-1102-4029-B073-B8C745A32685}" type="slidenum">
              <a:rPr lang="en-US"/>
              <a:pPr>
                <a:defRPr/>
              </a:pPr>
              <a:t>‹#›</a:t>
            </a:fld>
            <a:endParaRPr lang="en-US" dirty="0"/>
          </a:p>
        </p:txBody>
      </p:sp>
    </p:spTree>
    <p:extLst>
      <p:ext uri="{BB962C8B-B14F-4D97-AF65-F5344CB8AC3E}">
        <p14:creationId xmlns:p14="http://schemas.microsoft.com/office/powerpoint/2010/main" val="323352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421498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2772071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12652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356708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52165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168873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310148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7C1A2-AEB8-4A9D-87DA-4D2D96C98C0E}" type="datetimeFigureOut">
              <a:rPr lang="en-IN" smtClean="0"/>
              <a:pPr/>
              <a:t>19-11-2020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CC8205-4FD8-46E1-8825-EADC12565D5C}" type="slidenum">
              <a:rPr lang="en-IN" smtClean="0"/>
              <a:pPr/>
              <a:t>‹#›</a:t>
            </a:fld>
            <a:endParaRPr lang="en-IN"/>
          </a:p>
        </p:txBody>
      </p:sp>
    </p:spTree>
    <p:extLst>
      <p:ext uri="{BB962C8B-B14F-4D97-AF65-F5344CB8AC3E}">
        <p14:creationId xmlns:p14="http://schemas.microsoft.com/office/powerpoint/2010/main" val="3871452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7C1A2-AEB8-4A9D-87DA-4D2D96C98C0E}" type="datetimeFigureOut">
              <a:rPr lang="en-IN" smtClean="0"/>
              <a:pPr/>
              <a:t>19-11-2020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CC8205-4FD8-46E1-8825-EADC12565D5C}" type="slidenum">
              <a:rPr lang="en-IN" smtClean="0"/>
              <a:pPr/>
              <a:t>‹#›</a:t>
            </a:fld>
            <a:endParaRPr lang="en-IN"/>
          </a:p>
        </p:txBody>
      </p:sp>
    </p:spTree>
    <p:extLst>
      <p:ext uri="{BB962C8B-B14F-4D97-AF65-F5344CB8AC3E}">
        <p14:creationId xmlns:p14="http://schemas.microsoft.com/office/powerpoint/2010/main" val="118960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elprocus.com/bridge-rectifier-basics-applic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elprocus.com/servo-voltage-stabilizer/"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62000"/>
            <a:ext cx="7772400" cy="4114800"/>
          </a:xfrm>
        </p:spPr>
        <p:style>
          <a:lnRef idx="1">
            <a:schemeClr val="accent2"/>
          </a:lnRef>
          <a:fillRef idx="2">
            <a:schemeClr val="accent2"/>
          </a:fillRef>
          <a:effectRef idx="1">
            <a:schemeClr val="accent2"/>
          </a:effectRef>
          <a:fontRef idx="minor">
            <a:schemeClr val="dk1"/>
          </a:fontRef>
        </p:style>
        <p:txBody>
          <a:bodyPr>
            <a:normAutofit/>
          </a:bodyPr>
          <a:lstStyle/>
          <a:p>
            <a:r>
              <a:rPr lang="en-US" u="sng" dirty="0" smtClean="0">
                <a:latin typeface="Sylfaen"/>
              </a:rPr>
              <a:t>UNIT-3</a:t>
            </a:r>
            <a:r>
              <a:rPr lang="en-US" dirty="0" smtClean="0">
                <a:latin typeface="Sylfaen"/>
              </a:rPr>
              <a:t>.</a:t>
            </a:r>
            <a:br>
              <a:rPr lang="en-US" dirty="0" smtClean="0">
                <a:latin typeface="Sylfaen"/>
              </a:rPr>
            </a:br>
            <a:r>
              <a:rPr lang="en-US" dirty="0" smtClean="0">
                <a:latin typeface="Sylfaen"/>
              </a:rPr>
              <a:t>ELECTRICAL SAFETY, </a:t>
            </a:r>
            <a:br>
              <a:rPr lang="en-US" dirty="0" smtClean="0">
                <a:latin typeface="Sylfaen"/>
              </a:rPr>
            </a:br>
            <a:r>
              <a:rPr lang="en-US" dirty="0" smtClean="0">
                <a:latin typeface="Sylfaen"/>
              </a:rPr>
              <a:t>WIRING, EARTHING, MEASURING INSTRUMENTS </a:t>
            </a:r>
            <a:r>
              <a:rPr lang="en-US" dirty="0" smtClean="0">
                <a:latin typeface="Sylfaen"/>
              </a:rPr>
              <a:t/>
            </a:r>
            <a:br>
              <a:rPr lang="en-US" dirty="0" smtClean="0">
                <a:latin typeface="Sylfaen"/>
              </a:rPr>
            </a:br>
            <a:r>
              <a:rPr lang="en-US" dirty="0" smtClean="0">
                <a:latin typeface="Sylfaen"/>
              </a:rPr>
              <a:t>&amp;</a:t>
            </a:r>
            <a:br>
              <a:rPr lang="en-US" dirty="0" smtClean="0">
                <a:latin typeface="Sylfaen"/>
              </a:rPr>
            </a:br>
            <a:r>
              <a:rPr lang="en-US" dirty="0" smtClean="0">
                <a:latin typeface="Sylfaen"/>
              </a:rPr>
              <a:t>ELECTRONICS</a:t>
            </a:r>
            <a:endParaRPr lang="en-IN" dirty="0"/>
          </a:p>
        </p:txBody>
      </p:sp>
    </p:spTree>
    <p:extLst>
      <p:ext uri="{BB962C8B-B14F-4D97-AF65-F5344CB8AC3E}">
        <p14:creationId xmlns:p14="http://schemas.microsoft.com/office/powerpoint/2010/main" val="3856038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512" y="352275"/>
            <a:ext cx="8496944" cy="6124754"/>
          </a:xfrm>
          <a:prstGeom prst="rect">
            <a:avLst/>
          </a:prstGeom>
        </p:spPr>
        <p:txBody>
          <a:bodyPr wrap="square">
            <a:spAutoFit/>
          </a:bodyPr>
          <a:lstStyle/>
          <a:p>
            <a:pPr algn="just"/>
            <a:r>
              <a:rPr lang="en-IN" sz="2800" b="1" dirty="0">
                <a:latin typeface="Times New Roman" pitchFamily="18" charset="0"/>
                <a:cs typeface="Times New Roman" pitchFamily="18" charset="0"/>
              </a:rPr>
              <a:t>6. </a:t>
            </a:r>
            <a:r>
              <a:rPr lang="en-IN" sz="2800" dirty="0" smtClean="0">
                <a:latin typeface="Times New Roman" pitchFamily="18" charset="0"/>
                <a:cs typeface="Times New Roman" pitchFamily="18" charset="0"/>
              </a:rPr>
              <a:t> when working electrical circuit always </a:t>
            </a:r>
            <a:r>
              <a:rPr lang="en-IN" sz="2800" dirty="0">
                <a:latin typeface="Times New Roman" pitchFamily="18" charset="0"/>
                <a:cs typeface="Times New Roman" pitchFamily="18" charset="0"/>
              </a:rPr>
              <a:t>use appropriate insulated rubber gloves and </a:t>
            </a:r>
            <a:r>
              <a:rPr lang="en-IN" sz="2800" dirty="0" smtClean="0">
                <a:latin typeface="Times New Roman" pitchFamily="18" charset="0"/>
                <a:cs typeface="Times New Roman" pitchFamily="18" charset="0"/>
              </a:rPr>
              <a:t>goggles.</a:t>
            </a:r>
            <a:endParaRPr lang="en-IN" sz="2800" dirty="0">
              <a:latin typeface="Times New Roman" pitchFamily="18" charset="0"/>
              <a:cs typeface="Times New Roman" pitchFamily="18" charset="0"/>
            </a:endParaRPr>
          </a:p>
          <a:p>
            <a:pPr algn="just"/>
            <a:r>
              <a:rPr lang="en-IN" sz="2800" b="1" dirty="0">
                <a:latin typeface="Times New Roman" pitchFamily="18" charset="0"/>
                <a:cs typeface="Times New Roman" pitchFamily="18" charset="0"/>
              </a:rPr>
              <a:t>7. </a:t>
            </a:r>
            <a:r>
              <a:rPr lang="en-IN" sz="2800" dirty="0">
                <a:latin typeface="Times New Roman" pitchFamily="18" charset="0"/>
                <a:cs typeface="Times New Roman" pitchFamily="18" charset="0"/>
              </a:rPr>
              <a:t>Never try repairing energized equipment. Always check that it is de-energized first by using a tester. When an electric tester touches a live or hot wire, the bulb inside the tester lights up showing that an electrical current is flowing through the respective wire. </a:t>
            </a:r>
            <a:endParaRPr lang="en-IN" sz="2800" dirty="0" smtClean="0">
              <a:latin typeface="Times New Roman" pitchFamily="18" charset="0"/>
              <a:cs typeface="Times New Roman" pitchFamily="18" charset="0"/>
            </a:endParaRPr>
          </a:p>
          <a:p>
            <a:pPr algn="just"/>
            <a:r>
              <a:rPr lang="en-IN" sz="2800" b="1" dirty="0" smtClean="0">
                <a:latin typeface="Times New Roman" pitchFamily="18" charset="0"/>
                <a:cs typeface="Times New Roman" pitchFamily="18" charset="0"/>
              </a:rPr>
              <a:t>8.</a:t>
            </a:r>
            <a:r>
              <a:rPr lang="en-IN" sz="2800" b="1" dirty="0">
                <a:latin typeface="Times New Roman" pitchFamily="18" charset="0"/>
                <a:cs typeface="Times New Roman" pitchFamily="18" charset="0"/>
              </a:rPr>
              <a:t> </a:t>
            </a:r>
            <a:r>
              <a:rPr lang="en-IN" sz="2800" dirty="0">
                <a:latin typeface="Times New Roman" pitchFamily="18" charset="0"/>
                <a:cs typeface="Times New Roman" pitchFamily="18" charset="0"/>
              </a:rPr>
              <a:t>Know the wire code of your country.</a:t>
            </a:r>
          </a:p>
          <a:p>
            <a:pPr algn="just"/>
            <a:r>
              <a:rPr lang="en-IN" sz="2800" b="1" dirty="0" smtClean="0">
                <a:latin typeface="Times New Roman" pitchFamily="18" charset="0"/>
                <a:cs typeface="Times New Roman" pitchFamily="18" charset="0"/>
              </a:rPr>
              <a:t>9.</a:t>
            </a:r>
            <a:r>
              <a:rPr lang="en-IN" sz="2800" b="1" dirty="0">
                <a:latin typeface="Times New Roman" pitchFamily="18" charset="0"/>
                <a:cs typeface="Times New Roman" pitchFamily="18" charset="0"/>
              </a:rPr>
              <a:t> </a:t>
            </a:r>
            <a:r>
              <a:rPr lang="en-IN" sz="2800" dirty="0">
                <a:latin typeface="Times New Roman" pitchFamily="18" charset="0"/>
                <a:cs typeface="Times New Roman" pitchFamily="18" charset="0"/>
              </a:rPr>
              <a:t>Always use a circuit breaker or fuse with the appropriate current rating. Circuit breakers and fuses are protection devices that automatically disconnect the live wire when a condition of short circuit or over current occurs. The selection of the appropriate fuse or circuit breaker is essential. </a:t>
            </a:r>
          </a:p>
        </p:txBody>
      </p:sp>
    </p:spTree>
    <p:extLst>
      <p:ext uri="{BB962C8B-B14F-4D97-AF65-F5344CB8AC3E}">
        <p14:creationId xmlns:p14="http://schemas.microsoft.com/office/powerpoint/2010/main" val="30273345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752475" y="371475"/>
            <a:ext cx="6705600" cy="641350"/>
          </a:xfrm>
          <a:prstGeom prst="rect">
            <a:avLst/>
          </a:prstGeom>
          <a:noFill/>
          <a:ln>
            <a:noFill/>
          </a:ln>
          <a:effectLst/>
          <a:extLst/>
        </p:spPr>
        <p:txBody>
          <a:bodyPr>
            <a:spAutoFit/>
          </a:bodyPr>
          <a:lstStyle/>
          <a:p>
            <a:pPr>
              <a:spcBef>
                <a:spcPct val="50000"/>
              </a:spcBef>
              <a:defRPr/>
            </a:pPr>
            <a:r>
              <a:rPr lang="en-US" sz="3600" b="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cs typeface="Arial" charset="0"/>
              </a:rPr>
              <a:t>Transistor Structures</a:t>
            </a:r>
          </a:p>
        </p:txBody>
      </p:sp>
      <p:sp>
        <p:nvSpPr>
          <p:cNvPr id="212995" name="Text Box 3"/>
          <p:cNvSpPr txBox="1">
            <a:spLocks noChangeArrowheads="1"/>
          </p:cNvSpPr>
          <p:nvPr/>
        </p:nvSpPr>
        <p:spPr bwMode="auto">
          <a:xfrm>
            <a:off x="76200" y="990600"/>
            <a:ext cx="807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There are two types of bipolar junction transistor: </a:t>
            </a:r>
            <a:r>
              <a:rPr lang="en-US" altLang="en-US" sz="2200" b="1">
                <a:solidFill>
                  <a:srgbClr val="000000"/>
                </a:solidFill>
                <a:latin typeface="Cambria Math" panose="02040503050406030204" pitchFamily="18" charset="0"/>
              </a:rPr>
              <a:t>npn</a:t>
            </a:r>
            <a:r>
              <a:rPr lang="en-US" altLang="en-US" sz="2200">
                <a:solidFill>
                  <a:srgbClr val="000000"/>
                </a:solidFill>
                <a:latin typeface="Cambria Math" panose="02040503050406030204" pitchFamily="18" charset="0"/>
              </a:rPr>
              <a:t> and </a:t>
            </a:r>
            <a:r>
              <a:rPr lang="en-US" altLang="en-US" sz="2200" b="1">
                <a:solidFill>
                  <a:srgbClr val="000000"/>
                </a:solidFill>
                <a:latin typeface="Cambria Math" panose="02040503050406030204" pitchFamily="18" charset="0"/>
              </a:rPr>
              <a:t>pnp</a:t>
            </a:r>
            <a:r>
              <a:rPr lang="en-US" altLang="en-US" sz="2200">
                <a:solidFill>
                  <a:srgbClr val="000000"/>
                </a:solidFill>
                <a:latin typeface="Cambria Math" panose="02040503050406030204" pitchFamily="18" charset="0"/>
              </a:rPr>
              <a:t>.             </a:t>
            </a:r>
          </a:p>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The </a:t>
            </a:r>
            <a:r>
              <a:rPr lang="en-US" altLang="en-US" sz="2200" b="1">
                <a:solidFill>
                  <a:srgbClr val="000000"/>
                </a:solidFill>
                <a:latin typeface="Cambria Math" panose="02040503050406030204" pitchFamily="18" charset="0"/>
              </a:rPr>
              <a:t>npn bipolar transistor</a:t>
            </a:r>
            <a:r>
              <a:rPr lang="en-US" altLang="en-US" sz="2200">
                <a:solidFill>
                  <a:srgbClr val="000000"/>
                </a:solidFill>
                <a:latin typeface="Cambria Math" panose="02040503050406030204" pitchFamily="18" charset="0"/>
              </a:rPr>
              <a:t> contains a thin p-region between two n-regions.</a:t>
            </a:r>
          </a:p>
        </p:txBody>
      </p:sp>
      <p:pic>
        <p:nvPicPr>
          <p:cNvPr id="212996" name="Picture 4" descr="98"/>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219200" y="2667000"/>
            <a:ext cx="3505200" cy="1012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2997" name="Picture 5" descr="98"/>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219200" y="5257800"/>
            <a:ext cx="3522663" cy="904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2998" name="Text Box 6"/>
          <p:cNvSpPr txBox="1">
            <a:spLocks noChangeArrowheads="1"/>
          </p:cNvSpPr>
          <p:nvPr/>
        </p:nvSpPr>
        <p:spPr bwMode="auto">
          <a:xfrm>
            <a:off x="152400" y="3733800"/>
            <a:ext cx="44958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The </a:t>
            </a:r>
            <a:r>
              <a:rPr lang="en-US" altLang="en-US" sz="2200" b="1">
                <a:solidFill>
                  <a:srgbClr val="000000"/>
                </a:solidFill>
                <a:latin typeface="Cambria Math" panose="02040503050406030204" pitchFamily="18" charset="0"/>
              </a:rPr>
              <a:t>pnp bipolar transistor</a:t>
            </a:r>
            <a:r>
              <a:rPr lang="en-US" altLang="en-US" sz="2200">
                <a:solidFill>
                  <a:srgbClr val="000000"/>
                </a:solidFill>
                <a:latin typeface="Cambria Math" panose="02040503050406030204" pitchFamily="18" charset="0"/>
              </a:rPr>
              <a:t> contains a thin n-region sandwiched between two p-regions.</a:t>
            </a:r>
          </a:p>
        </p:txBody>
      </p:sp>
      <p:graphicFrame>
        <p:nvGraphicFramePr>
          <p:cNvPr id="213002" name="Object 10"/>
          <p:cNvGraphicFramePr>
            <a:graphicFrameLocks noChangeAspect="1"/>
          </p:cNvGraphicFramePr>
          <p:nvPr/>
        </p:nvGraphicFramePr>
        <p:xfrm>
          <a:off x="5029200" y="2362200"/>
          <a:ext cx="1323975" cy="1971675"/>
        </p:xfrm>
        <a:graphic>
          <a:graphicData uri="http://schemas.openxmlformats.org/presentationml/2006/ole">
            <mc:AlternateContent xmlns:mc="http://schemas.openxmlformats.org/markup-compatibility/2006">
              <mc:Choice xmlns:v="urn:schemas-microsoft-com:vml" Requires="v">
                <p:oleObj spid="_x0000_s1028" name="Bitmap Image" r:id="rId6" imgW="1324160" imgH="1971950" progId="PBrush">
                  <p:embed/>
                </p:oleObj>
              </mc:Choice>
              <mc:Fallback>
                <p:oleObj name="Bitmap Image" r:id="rId6" imgW="1324160" imgH="1971950" progId="PBrush">
                  <p:embed/>
                  <p:pic>
                    <p:nvPicPr>
                      <p:cNvPr id="21300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362200"/>
                        <a:ext cx="13239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3" name="Object 11"/>
          <p:cNvGraphicFramePr>
            <a:graphicFrameLocks noChangeAspect="1"/>
          </p:cNvGraphicFramePr>
          <p:nvPr/>
        </p:nvGraphicFramePr>
        <p:xfrm>
          <a:off x="5029200" y="4648200"/>
          <a:ext cx="1276350" cy="1676400"/>
        </p:xfrm>
        <a:graphic>
          <a:graphicData uri="http://schemas.openxmlformats.org/presentationml/2006/ole">
            <mc:AlternateContent xmlns:mc="http://schemas.openxmlformats.org/markup-compatibility/2006">
              <mc:Choice xmlns:v="urn:schemas-microsoft-com:vml" Requires="v">
                <p:oleObj spid="_x0000_s1029" name="Bitmap Image" r:id="rId8" imgW="1276190" imgH="1676634" progId="PBrush">
                  <p:embed/>
                </p:oleObj>
              </mc:Choice>
              <mc:Fallback>
                <p:oleObj name="Bitmap Image" r:id="rId8" imgW="1276190" imgH="1676634" progId="PBrush">
                  <p:embed/>
                  <p:pic>
                    <p:nvPicPr>
                      <p:cNvPr id="21300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200" y="4648200"/>
                        <a:ext cx="12763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75357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animEffect transition="in" filter="wipe(left)">
                                      <p:cBhvr>
                                        <p:cTn id="7" dur="500"/>
                                        <p:tgtEl>
                                          <p:spTgt spid="212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nodeType="click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fade">
                                      <p:cBhvr>
                                        <p:cTn id="12" dur="800" decel="100000"/>
                                        <p:tgtEl>
                                          <p:spTgt spid="212996"/>
                                        </p:tgtEl>
                                      </p:cBhvr>
                                    </p:animEffect>
                                    <p:anim calcmode="lin" valueType="num">
                                      <p:cBhvr>
                                        <p:cTn id="13" dur="800" decel="100000" fill="hold"/>
                                        <p:tgtEl>
                                          <p:spTgt spid="212996"/>
                                        </p:tgtEl>
                                        <p:attrNameLst>
                                          <p:attrName>style.rotation</p:attrName>
                                        </p:attrNameLst>
                                      </p:cBhvr>
                                      <p:tavLst>
                                        <p:tav tm="0">
                                          <p:val>
                                            <p:fltVal val="-90"/>
                                          </p:val>
                                        </p:tav>
                                        <p:tav tm="100000">
                                          <p:val>
                                            <p:fltVal val="0"/>
                                          </p:val>
                                        </p:tav>
                                      </p:tavLst>
                                    </p:anim>
                                    <p:anim calcmode="lin" valueType="num">
                                      <p:cBhvr>
                                        <p:cTn id="14" dur="800" decel="100000" fill="hold"/>
                                        <p:tgtEl>
                                          <p:spTgt spid="212996"/>
                                        </p:tgtEl>
                                        <p:attrNameLst>
                                          <p:attrName>ppt_x</p:attrName>
                                        </p:attrNameLst>
                                      </p:cBhvr>
                                      <p:tavLst>
                                        <p:tav tm="0">
                                          <p:val>
                                            <p:strVal val="#ppt_x+0.4"/>
                                          </p:val>
                                        </p:tav>
                                        <p:tav tm="100000">
                                          <p:val>
                                            <p:strVal val="#ppt_x-0.05"/>
                                          </p:val>
                                        </p:tav>
                                      </p:tavLst>
                                    </p:anim>
                                    <p:anim calcmode="lin" valueType="num">
                                      <p:cBhvr>
                                        <p:cTn id="15" dur="800" decel="100000" fill="hold"/>
                                        <p:tgtEl>
                                          <p:spTgt spid="212996"/>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212996"/>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212996"/>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13002"/>
                                        </p:tgtEl>
                                        <p:attrNameLst>
                                          <p:attrName>style.visibility</p:attrName>
                                        </p:attrNameLst>
                                      </p:cBhvr>
                                      <p:to>
                                        <p:strVal val="visible"/>
                                      </p:to>
                                    </p:set>
                                    <p:animEffect transition="in" filter="wipe(down)">
                                      <p:cBhvr>
                                        <p:cTn id="22" dur="500"/>
                                        <p:tgtEl>
                                          <p:spTgt spid="2130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2998"/>
                                        </p:tgtEl>
                                        <p:attrNameLst>
                                          <p:attrName>style.visibility</p:attrName>
                                        </p:attrNameLst>
                                      </p:cBhvr>
                                      <p:to>
                                        <p:strVal val="visible"/>
                                      </p:to>
                                    </p:set>
                                    <p:animEffect transition="in" filter="wipe(left)">
                                      <p:cBhvr>
                                        <p:cTn id="27" dur="500"/>
                                        <p:tgtEl>
                                          <p:spTgt spid="2129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0" presetClass="entr" presetSubtype="0" fill="hold" nodeType="clickEffect">
                                  <p:stCondLst>
                                    <p:cond delay="0"/>
                                  </p:stCondLst>
                                  <p:childTnLst>
                                    <p:set>
                                      <p:cBhvr>
                                        <p:cTn id="31" dur="1" fill="hold">
                                          <p:stCondLst>
                                            <p:cond delay="0"/>
                                          </p:stCondLst>
                                        </p:cTn>
                                        <p:tgtEl>
                                          <p:spTgt spid="212997"/>
                                        </p:tgtEl>
                                        <p:attrNameLst>
                                          <p:attrName>style.visibility</p:attrName>
                                        </p:attrNameLst>
                                      </p:cBhvr>
                                      <p:to>
                                        <p:strVal val="visible"/>
                                      </p:to>
                                    </p:set>
                                    <p:animEffect transition="in" filter="fade">
                                      <p:cBhvr>
                                        <p:cTn id="32" dur="800" decel="100000"/>
                                        <p:tgtEl>
                                          <p:spTgt spid="212997"/>
                                        </p:tgtEl>
                                      </p:cBhvr>
                                    </p:animEffect>
                                    <p:anim calcmode="lin" valueType="num">
                                      <p:cBhvr>
                                        <p:cTn id="33" dur="800" decel="100000" fill="hold"/>
                                        <p:tgtEl>
                                          <p:spTgt spid="212997"/>
                                        </p:tgtEl>
                                        <p:attrNameLst>
                                          <p:attrName>style.rotation</p:attrName>
                                        </p:attrNameLst>
                                      </p:cBhvr>
                                      <p:tavLst>
                                        <p:tav tm="0">
                                          <p:val>
                                            <p:fltVal val="-90"/>
                                          </p:val>
                                        </p:tav>
                                        <p:tav tm="100000">
                                          <p:val>
                                            <p:fltVal val="0"/>
                                          </p:val>
                                        </p:tav>
                                      </p:tavLst>
                                    </p:anim>
                                    <p:anim calcmode="lin" valueType="num">
                                      <p:cBhvr>
                                        <p:cTn id="34" dur="800" decel="100000" fill="hold"/>
                                        <p:tgtEl>
                                          <p:spTgt spid="212997"/>
                                        </p:tgtEl>
                                        <p:attrNameLst>
                                          <p:attrName>ppt_x</p:attrName>
                                        </p:attrNameLst>
                                      </p:cBhvr>
                                      <p:tavLst>
                                        <p:tav tm="0">
                                          <p:val>
                                            <p:strVal val="#ppt_x+0.4"/>
                                          </p:val>
                                        </p:tav>
                                        <p:tav tm="100000">
                                          <p:val>
                                            <p:strVal val="#ppt_x-0.05"/>
                                          </p:val>
                                        </p:tav>
                                      </p:tavLst>
                                    </p:anim>
                                    <p:anim calcmode="lin" valueType="num">
                                      <p:cBhvr>
                                        <p:cTn id="35" dur="800" decel="100000" fill="hold"/>
                                        <p:tgtEl>
                                          <p:spTgt spid="212997"/>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212997"/>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212997"/>
                                        </p:tgtEl>
                                        <p:attrNameLst>
                                          <p:attrName>ppt_y</p:attrName>
                                        </p:attrNameLst>
                                      </p:cBhvr>
                                      <p:tavLst>
                                        <p:tav tm="0">
                                          <p:val>
                                            <p:strVal val="#ppt_y+0.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13003"/>
                                        </p:tgtEl>
                                        <p:attrNameLst>
                                          <p:attrName>style.visibility</p:attrName>
                                        </p:attrNameLst>
                                      </p:cBhvr>
                                      <p:to>
                                        <p:strVal val="visible"/>
                                      </p:to>
                                    </p:set>
                                    <p:animEffect transition="in" filter="wipe(down)">
                                      <p:cBhvr>
                                        <p:cTn id="42" dur="500"/>
                                        <p:tgtEl>
                                          <p:spTgt spid="213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
          <p:cNvGrpSpPr>
            <a:grpSpLocks/>
          </p:cNvGrpSpPr>
          <p:nvPr/>
        </p:nvGrpSpPr>
        <p:grpSpPr bwMode="auto">
          <a:xfrm>
            <a:off x="76200" y="76200"/>
            <a:ext cx="609600" cy="381000"/>
            <a:chOff x="48" y="48"/>
            <a:chExt cx="912" cy="288"/>
          </a:xfrm>
        </p:grpSpPr>
        <p:sp>
          <p:nvSpPr>
            <p:cNvPr id="64572"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3"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4"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5"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6"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7"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8"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79"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80"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81"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82"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83"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4584"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3328" name="Text Box 16"/>
          <p:cNvSpPr txBox="1">
            <a:spLocks noChangeArrowheads="1"/>
          </p:cNvSpPr>
          <p:nvPr/>
        </p:nvSpPr>
        <p:spPr bwMode="auto">
          <a:xfrm>
            <a:off x="762000" y="0"/>
            <a:ext cx="7620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The BJT – Bipolar Junction Transistor</a:t>
            </a:r>
          </a:p>
        </p:txBody>
      </p:sp>
      <p:sp>
        <p:nvSpPr>
          <p:cNvPr id="13397" name="Text Box 85"/>
          <p:cNvSpPr txBox="1">
            <a:spLocks noChangeArrowheads="1"/>
          </p:cNvSpPr>
          <p:nvPr/>
        </p:nvSpPr>
        <p:spPr bwMode="auto">
          <a:xfrm>
            <a:off x="0" y="533400"/>
            <a:ext cx="9144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FF0066"/>
                </a:solidFill>
                <a:effectLst>
                  <a:outerShdw blurRad="38100" dist="38100" dir="2700000" algn="tl">
                    <a:srgbClr val="000000"/>
                  </a:outerShdw>
                </a:effectLst>
                <a:sym typeface="Math B" pitchFamily="2" charset="2"/>
              </a:rPr>
              <a:t></a:t>
            </a:r>
            <a:r>
              <a:rPr lang="en-US" altLang="en-US">
                <a:solidFill>
                  <a:srgbClr val="FF0066"/>
                </a:solidFill>
                <a:effectLst>
                  <a:outerShdw blurRad="38100" dist="38100" dir="2700000" algn="tl">
                    <a:srgbClr val="000000"/>
                  </a:outerShdw>
                </a:effectLst>
              </a:rPr>
              <a:t> Note:   It will be very helpful to go through the Analog Electronics Diodes Tutorial to get information on doping, n-type and p-type materials.</a:t>
            </a:r>
          </a:p>
        </p:txBody>
      </p:sp>
      <p:sp>
        <p:nvSpPr>
          <p:cNvPr id="13398" name="Text Box 86"/>
          <p:cNvSpPr txBox="1">
            <a:spLocks noChangeArrowheads="1"/>
          </p:cNvSpPr>
          <p:nvPr/>
        </p:nvSpPr>
        <p:spPr bwMode="auto">
          <a:xfrm>
            <a:off x="1828800" y="1295400"/>
            <a:ext cx="5562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a:effectLst>
                  <a:outerShdw blurRad="38100" dist="38100" dir="2700000" algn="tl">
                    <a:srgbClr val="000000"/>
                  </a:outerShdw>
                </a:effectLst>
              </a:rPr>
              <a:t>The Two Types of BJT Transistors:</a:t>
            </a:r>
          </a:p>
        </p:txBody>
      </p:sp>
      <p:sp>
        <p:nvSpPr>
          <p:cNvPr id="64518" name="Line 87"/>
          <p:cNvSpPr>
            <a:spLocks noChangeShapeType="1"/>
          </p:cNvSpPr>
          <p:nvPr/>
        </p:nvSpPr>
        <p:spPr bwMode="auto">
          <a:xfrm>
            <a:off x="4572000" y="1752600"/>
            <a:ext cx="0" cy="32766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13400" name="Text Box 88"/>
          <p:cNvSpPr txBox="1">
            <a:spLocks noChangeArrowheads="1"/>
          </p:cNvSpPr>
          <p:nvPr/>
        </p:nvSpPr>
        <p:spPr bwMode="auto">
          <a:xfrm>
            <a:off x="1371600" y="1752600"/>
            <a:ext cx="129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a:effectLst>
                  <a:outerShdw blurRad="38100" dist="38100" dir="2700000" algn="tl">
                    <a:srgbClr val="000000"/>
                  </a:outerShdw>
                </a:effectLst>
              </a:rPr>
              <a:t>npn</a:t>
            </a:r>
          </a:p>
        </p:txBody>
      </p:sp>
      <p:sp>
        <p:nvSpPr>
          <p:cNvPr id="13401" name="Text Box 89"/>
          <p:cNvSpPr txBox="1">
            <a:spLocks noChangeArrowheads="1"/>
          </p:cNvSpPr>
          <p:nvPr/>
        </p:nvSpPr>
        <p:spPr bwMode="auto">
          <a:xfrm>
            <a:off x="6324600" y="1752600"/>
            <a:ext cx="129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a:effectLst>
                  <a:outerShdw blurRad="38100" dist="38100" dir="2700000" algn="tl">
                    <a:srgbClr val="000000"/>
                  </a:outerShdw>
                </a:effectLst>
              </a:rPr>
              <a:t>pnp</a:t>
            </a:r>
          </a:p>
        </p:txBody>
      </p:sp>
      <p:sp>
        <p:nvSpPr>
          <p:cNvPr id="13402" name="Rectangle 90"/>
          <p:cNvSpPr>
            <a:spLocks noChangeArrowheads="1"/>
          </p:cNvSpPr>
          <p:nvPr/>
        </p:nvSpPr>
        <p:spPr bwMode="auto">
          <a:xfrm>
            <a:off x="838200" y="2362200"/>
            <a:ext cx="1066800" cy="838200"/>
          </a:xfrm>
          <a:prstGeom prst="rect">
            <a:avLst/>
          </a:prstGeom>
          <a:solidFill>
            <a:srgbClr val="C0C0C0"/>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n</a:t>
            </a:r>
          </a:p>
        </p:txBody>
      </p:sp>
      <p:sp>
        <p:nvSpPr>
          <p:cNvPr id="13403" name="Rectangle 91"/>
          <p:cNvSpPr>
            <a:spLocks noChangeArrowheads="1"/>
          </p:cNvSpPr>
          <p:nvPr/>
        </p:nvSpPr>
        <p:spPr bwMode="auto">
          <a:xfrm>
            <a:off x="1905000" y="2362200"/>
            <a:ext cx="685800" cy="838200"/>
          </a:xfrm>
          <a:prstGeom prst="rect">
            <a:avLst/>
          </a:prstGeom>
          <a:solidFill>
            <a:srgbClr val="969696"/>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p</a:t>
            </a:r>
          </a:p>
        </p:txBody>
      </p:sp>
      <p:sp>
        <p:nvSpPr>
          <p:cNvPr id="13404" name="Rectangle 92"/>
          <p:cNvSpPr>
            <a:spLocks noChangeArrowheads="1"/>
          </p:cNvSpPr>
          <p:nvPr/>
        </p:nvSpPr>
        <p:spPr bwMode="auto">
          <a:xfrm>
            <a:off x="2514600" y="2362200"/>
            <a:ext cx="685800" cy="838200"/>
          </a:xfrm>
          <a:prstGeom prst="rect">
            <a:avLst/>
          </a:prstGeom>
          <a:solidFill>
            <a:srgbClr val="C0C0C0"/>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n</a:t>
            </a:r>
          </a:p>
        </p:txBody>
      </p:sp>
      <p:sp>
        <p:nvSpPr>
          <p:cNvPr id="64524" name="Line 93"/>
          <p:cNvSpPr>
            <a:spLocks noChangeShapeType="1"/>
          </p:cNvSpPr>
          <p:nvPr/>
        </p:nvSpPr>
        <p:spPr bwMode="auto">
          <a:xfrm flipH="1">
            <a:off x="457200" y="2819400"/>
            <a:ext cx="3810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25" name="Line 94"/>
          <p:cNvSpPr>
            <a:spLocks noChangeShapeType="1"/>
          </p:cNvSpPr>
          <p:nvPr/>
        </p:nvSpPr>
        <p:spPr bwMode="auto">
          <a:xfrm>
            <a:off x="2133600" y="32004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26" name="Line 95"/>
          <p:cNvSpPr>
            <a:spLocks noChangeShapeType="1"/>
          </p:cNvSpPr>
          <p:nvPr/>
        </p:nvSpPr>
        <p:spPr bwMode="auto">
          <a:xfrm>
            <a:off x="3200400" y="2819400"/>
            <a:ext cx="3048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27" name="Oval 96"/>
          <p:cNvSpPr>
            <a:spLocks noChangeArrowheads="1"/>
          </p:cNvSpPr>
          <p:nvPr/>
        </p:nvSpPr>
        <p:spPr bwMode="auto">
          <a:xfrm>
            <a:off x="3505200" y="2743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28" name="Oval 97"/>
          <p:cNvSpPr>
            <a:spLocks noChangeArrowheads="1"/>
          </p:cNvSpPr>
          <p:nvPr/>
        </p:nvSpPr>
        <p:spPr bwMode="auto">
          <a:xfrm>
            <a:off x="2057400" y="3505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29" name="Oval 98"/>
          <p:cNvSpPr>
            <a:spLocks noChangeArrowheads="1"/>
          </p:cNvSpPr>
          <p:nvPr/>
        </p:nvSpPr>
        <p:spPr bwMode="auto">
          <a:xfrm>
            <a:off x="381000" y="2743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13411" name="Text Box 99"/>
          <p:cNvSpPr txBox="1">
            <a:spLocks noChangeArrowheads="1"/>
          </p:cNvSpPr>
          <p:nvPr/>
        </p:nvSpPr>
        <p:spPr bwMode="auto">
          <a:xfrm>
            <a:off x="0" y="2590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13412" name="Text Box 100"/>
          <p:cNvSpPr txBox="1">
            <a:spLocks noChangeArrowheads="1"/>
          </p:cNvSpPr>
          <p:nvPr/>
        </p:nvSpPr>
        <p:spPr bwMode="auto">
          <a:xfrm>
            <a:off x="1905000" y="3657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13413" name="Text Box 101"/>
          <p:cNvSpPr txBox="1">
            <a:spLocks noChangeArrowheads="1"/>
          </p:cNvSpPr>
          <p:nvPr/>
        </p:nvSpPr>
        <p:spPr bwMode="auto">
          <a:xfrm>
            <a:off x="3657600" y="2590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3414" name="Rectangle 102"/>
          <p:cNvSpPr>
            <a:spLocks noChangeArrowheads="1"/>
          </p:cNvSpPr>
          <p:nvPr/>
        </p:nvSpPr>
        <p:spPr bwMode="auto">
          <a:xfrm>
            <a:off x="5791200" y="2362200"/>
            <a:ext cx="1066800" cy="838200"/>
          </a:xfrm>
          <a:prstGeom prst="rect">
            <a:avLst/>
          </a:prstGeom>
          <a:solidFill>
            <a:srgbClr val="C0C0C0"/>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p</a:t>
            </a:r>
          </a:p>
        </p:txBody>
      </p:sp>
      <p:sp>
        <p:nvSpPr>
          <p:cNvPr id="13415" name="Rectangle 103"/>
          <p:cNvSpPr>
            <a:spLocks noChangeArrowheads="1"/>
          </p:cNvSpPr>
          <p:nvPr/>
        </p:nvSpPr>
        <p:spPr bwMode="auto">
          <a:xfrm>
            <a:off x="6858000" y="2362200"/>
            <a:ext cx="685800" cy="838200"/>
          </a:xfrm>
          <a:prstGeom prst="rect">
            <a:avLst/>
          </a:prstGeom>
          <a:solidFill>
            <a:srgbClr val="969696"/>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n</a:t>
            </a:r>
          </a:p>
        </p:txBody>
      </p:sp>
      <p:sp>
        <p:nvSpPr>
          <p:cNvPr id="13416" name="Rectangle 104"/>
          <p:cNvSpPr>
            <a:spLocks noChangeArrowheads="1"/>
          </p:cNvSpPr>
          <p:nvPr/>
        </p:nvSpPr>
        <p:spPr bwMode="auto">
          <a:xfrm>
            <a:off x="7467600" y="2362200"/>
            <a:ext cx="685800" cy="838200"/>
          </a:xfrm>
          <a:prstGeom prst="rect">
            <a:avLst/>
          </a:prstGeom>
          <a:solidFill>
            <a:srgbClr val="C0C0C0"/>
          </a:solidFill>
          <a:ln w="3810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a:effectLst>
                  <a:outerShdw blurRad="38100" dist="38100" dir="2700000" algn="tl">
                    <a:srgbClr val="000000"/>
                  </a:outerShdw>
                </a:effectLst>
              </a:rPr>
              <a:t>p</a:t>
            </a:r>
          </a:p>
        </p:txBody>
      </p:sp>
      <p:sp>
        <p:nvSpPr>
          <p:cNvPr id="64536" name="Line 105"/>
          <p:cNvSpPr>
            <a:spLocks noChangeShapeType="1"/>
          </p:cNvSpPr>
          <p:nvPr/>
        </p:nvSpPr>
        <p:spPr bwMode="auto">
          <a:xfrm flipH="1">
            <a:off x="5410200" y="2819400"/>
            <a:ext cx="3810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37" name="Line 106"/>
          <p:cNvSpPr>
            <a:spLocks noChangeShapeType="1"/>
          </p:cNvSpPr>
          <p:nvPr/>
        </p:nvSpPr>
        <p:spPr bwMode="auto">
          <a:xfrm>
            <a:off x="7086600" y="32004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38" name="Line 107"/>
          <p:cNvSpPr>
            <a:spLocks noChangeShapeType="1"/>
          </p:cNvSpPr>
          <p:nvPr/>
        </p:nvSpPr>
        <p:spPr bwMode="auto">
          <a:xfrm>
            <a:off x="8153400" y="2819400"/>
            <a:ext cx="3048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IN"/>
          </a:p>
        </p:txBody>
      </p:sp>
      <p:sp>
        <p:nvSpPr>
          <p:cNvPr id="64539" name="Oval 108"/>
          <p:cNvSpPr>
            <a:spLocks noChangeArrowheads="1"/>
          </p:cNvSpPr>
          <p:nvPr/>
        </p:nvSpPr>
        <p:spPr bwMode="auto">
          <a:xfrm>
            <a:off x="8458200" y="2743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40" name="Oval 109"/>
          <p:cNvSpPr>
            <a:spLocks noChangeArrowheads="1"/>
          </p:cNvSpPr>
          <p:nvPr/>
        </p:nvSpPr>
        <p:spPr bwMode="auto">
          <a:xfrm>
            <a:off x="7010400" y="3505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41" name="Oval 110"/>
          <p:cNvSpPr>
            <a:spLocks noChangeArrowheads="1"/>
          </p:cNvSpPr>
          <p:nvPr/>
        </p:nvSpPr>
        <p:spPr bwMode="auto">
          <a:xfrm>
            <a:off x="5334000" y="2743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13423" name="Text Box 111"/>
          <p:cNvSpPr txBox="1">
            <a:spLocks noChangeArrowheads="1"/>
          </p:cNvSpPr>
          <p:nvPr/>
        </p:nvSpPr>
        <p:spPr bwMode="auto">
          <a:xfrm>
            <a:off x="4953000" y="2590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13424" name="Text Box 112"/>
          <p:cNvSpPr txBox="1">
            <a:spLocks noChangeArrowheads="1"/>
          </p:cNvSpPr>
          <p:nvPr/>
        </p:nvSpPr>
        <p:spPr bwMode="auto">
          <a:xfrm>
            <a:off x="6858000" y="3657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13425" name="Text Box 113"/>
          <p:cNvSpPr txBox="1">
            <a:spLocks noChangeArrowheads="1"/>
          </p:cNvSpPr>
          <p:nvPr/>
        </p:nvSpPr>
        <p:spPr bwMode="auto">
          <a:xfrm>
            <a:off x="8610600" y="2590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3426" name="Text Box 114"/>
          <p:cNvSpPr txBox="1">
            <a:spLocks noChangeArrowheads="1"/>
          </p:cNvSpPr>
          <p:nvPr/>
        </p:nvSpPr>
        <p:spPr bwMode="auto">
          <a:xfrm>
            <a:off x="0" y="3352800"/>
            <a:ext cx="16002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1600">
                <a:effectLst>
                  <a:outerShdw blurRad="38100" dist="38100" dir="2700000" algn="tl">
                    <a:srgbClr val="000000"/>
                  </a:outerShdw>
                </a:effectLst>
              </a:rPr>
              <a:t>Cross Section</a:t>
            </a:r>
          </a:p>
        </p:txBody>
      </p:sp>
      <p:sp>
        <p:nvSpPr>
          <p:cNvPr id="13427" name="Text Box 115"/>
          <p:cNvSpPr txBox="1">
            <a:spLocks noChangeArrowheads="1"/>
          </p:cNvSpPr>
          <p:nvPr/>
        </p:nvSpPr>
        <p:spPr bwMode="auto">
          <a:xfrm>
            <a:off x="5029200" y="3352800"/>
            <a:ext cx="16002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1600">
                <a:effectLst>
                  <a:outerShdw blurRad="38100" dist="38100" dir="2700000" algn="tl">
                    <a:srgbClr val="000000"/>
                  </a:outerShdw>
                </a:effectLst>
              </a:rPr>
              <a:t>Cross Section</a:t>
            </a:r>
          </a:p>
        </p:txBody>
      </p:sp>
      <p:sp>
        <p:nvSpPr>
          <p:cNvPr id="64547" name="Oval 116"/>
          <p:cNvSpPr>
            <a:spLocks noChangeArrowheads="1"/>
          </p:cNvSpPr>
          <p:nvPr/>
        </p:nvSpPr>
        <p:spPr bwMode="auto">
          <a:xfrm>
            <a:off x="2895600" y="3886200"/>
            <a:ext cx="762000" cy="762000"/>
          </a:xfrm>
          <a:prstGeom prst="ellipse">
            <a:avLst/>
          </a:prstGeom>
          <a:noFill/>
          <a:ln w="38100">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48" name="Line 117"/>
          <p:cNvSpPr>
            <a:spLocks noChangeShapeType="1"/>
          </p:cNvSpPr>
          <p:nvPr/>
        </p:nvSpPr>
        <p:spPr bwMode="auto">
          <a:xfrm>
            <a:off x="3124200" y="4038600"/>
            <a:ext cx="0" cy="4572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49" name="Freeform 118"/>
          <p:cNvSpPr>
            <a:spLocks/>
          </p:cNvSpPr>
          <p:nvPr/>
        </p:nvSpPr>
        <p:spPr bwMode="auto">
          <a:xfrm>
            <a:off x="3124200" y="3940175"/>
            <a:ext cx="336550" cy="250825"/>
          </a:xfrm>
          <a:custGeom>
            <a:avLst/>
            <a:gdLst>
              <a:gd name="T0" fmla="*/ 0 w 212"/>
              <a:gd name="T1" fmla="*/ 2147483646 h 158"/>
              <a:gd name="T2" fmla="*/ 2147483646 w 212"/>
              <a:gd name="T3" fmla="*/ 0 h 158"/>
              <a:gd name="T4" fmla="*/ 0 60000 65536"/>
              <a:gd name="T5" fmla="*/ 0 60000 65536"/>
            </a:gdLst>
            <a:ahLst/>
            <a:cxnLst>
              <a:cxn ang="T4">
                <a:pos x="T0" y="T1"/>
              </a:cxn>
              <a:cxn ang="T5">
                <a:pos x="T2" y="T3"/>
              </a:cxn>
            </a:cxnLst>
            <a:rect l="0" t="0" r="r" b="b"/>
            <a:pathLst>
              <a:path w="212" h="158">
                <a:moveTo>
                  <a:pt x="0" y="158"/>
                </a:moveTo>
                <a:lnTo>
                  <a:pt x="212" y="0"/>
                </a:lnTo>
              </a:path>
            </a:pathLst>
          </a:custGeom>
          <a:noFill/>
          <a:ln w="38100" cap="flat" cmpd="sng">
            <a:solidFill>
              <a:srgbClr val="99CC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50" name="Freeform 119"/>
          <p:cNvSpPr>
            <a:spLocks/>
          </p:cNvSpPr>
          <p:nvPr/>
        </p:nvSpPr>
        <p:spPr bwMode="auto">
          <a:xfrm>
            <a:off x="3124200" y="4343400"/>
            <a:ext cx="327025" cy="247650"/>
          </a:xfrm>
          <a:custGeom>
            <a:avLst/>
            <a:gdLst>
              <a:gd name="T0" fmla="*/ 0 w 206"/>
              <a:gd name="T1" fmla="*/ 0 h 156"/>
              <a:gd name="T2" fmla="*/ 2147483646 w 206"/>
              <a:gd name="T3" fmla="*/ 2147483646 h 156"/>
              <a:gd name="T4" fmla="*/ 0 60000 65536"/>
              <a:gd name="T5" fmla="*/ 0 60000 65536"/>
            </a:gdLst>
            <a:ahLst/>
            <a:cxnLst>
              <a:cxn ang="T4">
                <a:pos x="T0" y="T1"/>
              </a:cxn>
              <a:cxn ang="T5">
                <a:pos x="T2" y="T3"/>
              </a:cxn>
            </a:cxnLst>
            <a:rect l="0" t="0" r="r" b="b"/>
            <a:pathLst>
              <a:path w="206" h="156">
                <a:moveTo>
                  <a:pt x="0" y="0"/>
                </a:moveTo>
                <a:lnTo>
                  <a:pt x="206" y="156"/>
                </a:lnTo>
              </a:path>
            </a:pathLst>
          </a:custGeom>
          <a:noFill/>
          <a:ln w="38100" cap="flat" cmpd="sng">
            <a:solidFill>
              <a:srgbClr val="99CC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51" name="Line 120"/>
          <p:cNvSpPr>
            <a:spLocks noChangeShapeType="1"/>
          </p:cNvSpPr>
          <p:nvPr/>
        </p:nvSpPr>
        <p:spPr bwMode="auto">
          <a:xfrm flipH="1">
            <a:off x="2667000" y="4267200"/>
            <a:ext cx="4572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52" name="Line 121"/>
          <p:cNvSpPr>
            <a:spLocks noChangeShapeType="1"/>
          </p:cNvSpPr>
          <p:nvPr/>
        </p:nvSpPr>
        <p:spPr bwMode="auto">
          <a:xfrm>
            <a:off x="3124200" y="4343400"/>
            <a:ext cx="304800" cy="228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34" name="Text Box 122"/>
          <p:cNvSpPr txBox="1">
            <a:spLocks noChangeArrowheads="1"/>
          </p:cNvSpPr>
          <p:nvPr/>
        </p:nvSpPr>
        <p:spPr bwMode="auto">
          <a:xfrm>
            <a:off x="2362200" y="4038600"/>
            <a:ext cx="30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64554" name="Line 123"/>
          <p:cNvSpPr>
            <a:spLocks noChangeShapeType="1"/>
          </p:cNvSpPr>
          <p:nvPr/>
        </p:nvSpPr>
        <p:spPr bwMode="auto">
          <a:xfrm flipV="1">
            <a:off x="3429000" y="36576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55" name="Line 124"/>
          <p:cNvSpPr>
            <a:spLocks noChangeShapeType="1"/>
          </p:cNvSpPr>
          <p:nvPr/>
        </p:nvSpPr>
        <p:spPr bwMode="auto">
          <a:xfrm flipV="1">
            <a:off x="3429000" y="45720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37" name="Text Box 125"/>
          <p:cNvSpPr txBox="1">
            <a:spLocks noChangeArrowheads="1"/>
          </p:cNvSpPr>
          <p:nvPr/>
        </p:nvSpPr>
        <p:spPr bwMode="auto">
          <a:xfrm>
            <a:off x="3200400" y="3276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3438" name="Text Box 126"/>
          <p:cNvSpPr txBox="1">
            <a:spLocks noChangeArrowheads="1"/>
          </p:cNvSpPr>
          <p:nvPr/>
        </p:nvSpPr>
        <p:spPr bwMode="auto">
          <a:xfrm>
            <a:off x="3200400" y="4876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13439" name="Text Box 127"/>
          <p:cNvSpPr txBox="1">
            <a:spLocks noChangeArrowheads="1"/>
          </p:cNvSpPr>
          <p:nvPr/>
        </p:nvSpPr>
        <p:spPr bwMode="auto">
          <a:xfrm>
            <a:off x="1600200" y="4495800"/>
            <a:ext cx="16002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1600">
                <a:effectLst>
                  <a:outerShdw blurRad="38100" dist="38100" dir="2700000" algn="tl">
                    <a:srgbClr val="000000"/>
                  </a:outerShdw>
                </a:effectLst>
              </a:rPr>
              <a:t>Schematic Symbol</a:t>
            </a:r>
          </a:p>
        </p:txBody>
      </p:sp>
      <p:sp>
        <p:nvSpPr>
          <p:cNvPr id="64559" name="Oval 128"/>
          <p:cNvSpPr>
            <a:spLocks noChangeArrowheads="1"/>
          </p:cNvSpPr>
          <p:nvPr/>
        </p:nvSpPr>
        <p:spPr bwMode="auto">
          <a:xfrm>
            <a:off x="7924800" y="3886200"/>
            <a:ext cx="762000" cy="762000"/>
          </a:xfrm>
          <a:prstGeom prst="ellipse">
            <a:avLst/>
          </a:prstGeom>
          <a:noFill/>
          <a:ln w="38100">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4560" name="Line 129"/>
          <p:cNvSpPr>
            <a:spLocks noChangeShapeType="1"/>
          </p:cNvSpPr>
          <p:nvPr/>
        </p:nvSpPr>
        <p:spPr bwMode="auto">
          <a:xfrm>
            <a:off x="8153400" y="4038600"/>
            <a:ext cx="0" cy="4572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61" name="Freeform 130"/>
          <p:cNvSpPr>
            <a:spLocks/>
          </p:cNvSpPr>
          <p:nvPr/>
        </p:nvSpPr>
        <p:spPr bwMode="auto">
          <a:xfrm>
            <a:off x="8153400" y="3940175"/>
            <a:ext cx="336550" cy="250825"/>
          </a:xfrm>
          <a:custGeom>
            <a:avLst/>
            <a:gdLst>
              <a:gd name="T0" fmla="*/ 0 w 212"/>
              <a:gd name="T1" fmla="*/ 2147483646 h 158"/>
              <a:gd name="T2" fmla="*/ 2147483646 w 212"/>
              <a:gd name="T3" fmla="*/ 0 h 158"/>
              <a:gd name="T4" fmla="*/ 0 60000 65536"/>
              <a:gd name="T5" fmla="*/ 0 60000 65536"/>
            </a:gdLst>
            <a:ahLst/>
            <a:cxnLst>
              <a:cxn ang="T4">
                <a:pos x="T0" y="T1"/>
              </a:cxn>
              <a:cxn ang="T5">
                <a:pos x="T2" y="T3"/>
              </a:cxn>
            </a:cxnLst>
            <a:rect l="0" t="0" r="r" b="b"/>
            <a:pathLst>
              <a:path w="212" h="158">
                <a:moveTo>
                  <a:pt x="0" y="158"/>
                </a:moveTo>
                <a:lnTo>
                  <a:pt x="212" y="0"/>
                </a:lnTo>
              </a:path>
            </a:pathLst>
          </a:custGeom>
          <a:noFill/>
          <a:ln w="38100" cap="flat" cmpd="sng">
            <a:solidFill>
              <a:srgbClr val="99CC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62" name="Freeform 131"/>
          <p:cNvSpPr>
            <a:spLocks/>
          </p:cNvSpPr>
          <p:nvPr/>
        </p:nvSpPr>
        <p:spPr bwMode="auto">
          <a:xfrm>
            <a:off x="8153400" y="4343400"/>
            <a:ext cx="327025" cy="247650"/>
          </a:xfrm>
          <a:custGeom>
            <a:avLst/>
            <a:gdLst>
              <a:gd name="T0" fmla="*/ 0 w 206"/>
              <a:gd name="T1" fmla="*/ 0 h 156"/>
              <a:gd name="T2" fmla="*/ 2147483646 w 206"/>
              <a:gd name="T3" fmla="*/ 2147483646 h 156"/>
              <a:gd name="T4" fmla="*/ 0 60000 65536"/>
              <a:gd name="T5" fmla="*/ 0 60000 65536"/>
            </a:gdLst>
            <a:ahLst/>
            <a:cxnLst>
              <a:cxn ang="T4">
                <a:pos x="T0" y="T1"/>
              </a:cxn>
              <a:cxn ang="T5">
                <a:pos x="T2" y="T3"/>
              </a:cxn>
            </a:cxnLst>
            <a:rect l="0" t="0" r="r" b="b"/>
            <a:pathLst>
              <a:path w="206" h="156">
                <a:moveTo>
                  <a:pt x="0" y="0"/>
                </a:moveTo>
                <a:lnTo>
                  <a:pt x="206" y="156"/>
                </a:lnTo>
              </a:path>
            </a:pathLst>
          </a:custGeom>
          <a:noFill/>
          <a:ln w="38100" cap="flat" cmpd="sng">
            <a:solidFill>
              <a:srgbClr val="99CC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63" name="Line 132"/>
          <p:cNvSpPr>
            <a:spLocks noChangeShapeType="1"/>
          </p:cNvSpPr>
          <p:nvPr/>
        </p:nvSpPr>
        <p:spPr bwMode="auto">
          <a:xfrm flipH="1">
            <a:off x="7696200" y="4267200"/>
            <a:ext cx="4572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46" name="Text Box 134"/>
          <p:cNvSpPr txBox="1">
            <a:spLocks noChangeArrowheads="1"/>
          </p:cNvSpPr>
          <p:nvPr/>
        </p:nvSpPr>
        <p:spPr bwMode="auto">
          <a:xfrm>
            <a:off x="7391400" y="4038600"/>
            <a:ext cx="3048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64565" name="Line 135"/>
          <p:cNvSpPr>
            <a:spLocks noChangeShapeType="1"/>
          </p:cNvSpPr>
          <p:nvPr/>
        </p:nvSpPr>
        <p:spPr bwMode="auto">
          <a:xfrm flipV="1">
            <a:off x="8458200" y="36576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4566" name="Line 136"/>
          <p:cNvSpPr>
            <a:spLocks noChangeShapeType="1"/>
          </p:cNvSpPr>
          <p:nvPr/>
        </p:nvSpPr>
        <p:spPr bwMode="auto">
          <a:xfrm flipV="1">
            <a:off x="8458200" y="4572000"/>
            <a:ext cx="0" cy="3048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49" name="Text Box 137"/>
          <p:cNvSpPr txBox="1">
            <a:spLocks noChangeArrowheads="1"/>
          </p:cNvSpPr>
          <p:nvPr/>
        </p:nvSpPr>
        <p:spPr bwMode="auto">
          <a:xfrm>
            <a:off x="8229600" y="3276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3450" name="Text Box 138"/>
          <p:cNvSpPr txBox="1">
            <a:spLocks noChangeArrowheads="1"/>
          </p:cNvSpPr>
          <p:nvPr/>
        </p:nvSpPr>
        <p:spPr bwMode="auto">
          <a:xfrm>
            <a:off x="8229600" y="4876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13451" name="Text Box 139"/>
          <p:cNvSpPr txBox="1">
            <a:spLocks noChangeArrowheads="1"/>
          </p:cNvSpPr>
          <p:nvPr/>
        </p:nvSpPr>
        <p:spPr bwMode="auto">
          <a:xfrm>
            <a:off x="6629400" y="4495800"/>
            <a:ext cx="16002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1600">
                <a:effectLst>
                  <a:outerShdw blurRad="38100" dist="38100" dir="2700000" algn="tl">
                    <a:srgbClr val="000000"/>
                  </a:outerShdw>
                </a:effectLst>
              </a:rPr>
              <a:t>Schematic Symbol</a:t>
            </a:r>
          </a:p>
        </p:txBody>
      </p:sp>
      <p:sp>
        <p:nvSpPr>
          <p:cNvPr id="64570" name="Line 140"/>
          <p:cNvSpPr>
            <a:spLocks noChangeShapeType="1"/>
          </p:cNvSpPr>
          <p:nvPr/>
        </p:nvSpPr>
        <p:spPr bwMode="auto">
          <a:xfrm flipH="1" flipV="1">
            <a:off x="8153400" y="4343400"/>
            <a:ext cx="304800" cy="228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53" name="Text Box 141"/>
          <p:cNvSpPr txBox="1">
            <a:spLocks noChangeArrowheads="1"/>
          </p:cNvSpPr>
          <p:nvPr/>
        </p:nvSpPr>
        <p:spPr bwMode="auto">
          <a:xfrm>
            <a:off x="1752600" y="5410200"/>
            <a:ext cx="571500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sz="2400">
                <a:solidFill>
                  <a:schemeClr val="tx1"/>
                </a:solidFill>
                <a:latin typeface="Times New Roman" panose="02020603050405020304" pitchFamily="18" charset="0"/>
                <a:cs typeface="Times New Roman" panose="02020603050405020304" pitchFamily="18" charset="0"/>
              </a:defRPr>
            </a:lvl1pPr>
            <a:lvl2pPr algn="l">
              <a:spcBef>
                <a:spcPct val="0"/>
              </a:spcBef>
              <a:defRPr sz="2400">
                <a:solidFill>
                  <a:schemeClr val="tx1"/>
                </a:solidFill>
                <a:latin typeface="Times New Roman" panose="02020603050405020304" pitchFamily="18" charset="0"/>
                <a:cs typeface="Times New Roman" panose="02020603050405020304" pitchFamily="18" charset="0"/>
              </a:defRPr>
            </a:lvl2pPr>
            <a:lvl3pPr algn="l">
              <a:spcBef>
                <a:spcPct val="0"/>
              </a:spcBef>
              <a:defRPr sz="2400">
                <a:solidFill>
                  <a:schemeClr val="tx1"/>
                </a:solidFill>
                <a:latin typeface="Times New Roman" panose="02020603050405020304" pitchFamily="18" charset="0"/>
                <a:cs typeface="Times New Roman" panose="02020603050405020304" pitchFamily="18" charset="0"/>
              </a:defRPr>
            </a:lvl3pPr>
            <a:lvl4pPr algn="l">
              <a:spcBef>
                <a:spcPct val="0"/>
              </a:spcBef>
              <a:defRPr sz="2400">
                <a:solidFill>
                  <a:schemeClr val="tx1"/>
                </a:solidFill>
                <a:latin typeface="Times New Roman" panose="02020603050405020304" pitchFamily="18" charset="0"/>
                <a:cs typeface="Times New Roman" panose="02020603050405020304" pitchFamily="18" charset="0"/>
              </a:defRPr>
            </a:lvl4pPr>
            <a:lvl5pPr algn="l">
              <a:spcBef>
                <a:spcPct val="0"/>
              </a:spcBef>
              <a:defRPr sz="2400">
                <a:solidFill>
                  <a:schemeClr val="tx1"/>
                </a:solidFill>
                <a:latin typeface="Times New Roman" panose="02020603050405020304" pitchFamily="18" charset="0"/>
                <a:cs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spcBef>
                <a:spcPct val="20000"/>
              </a:spcBef>
              <a:buFontTx/>
              <a:buChar char="•"/>
              <a:defRPr/>
            </a:pPr>
            <a:r>
              <a:rPr lang="en-US" altLang="en-US" sz="2000" smtClean="0">
                <a:solidFill>
                  <a:srgbClr val="FFFFCC"/>
                </a:solidFill>
                <a:effectLst>
                  <a:outerShdw blurRad="38100" dist="38100" dir="2700000" algn="tl">
                    <a:srgbClr val="000000"/>
                  </a:outerShdw>
                </a:effectLst>
                <a:latin typeface="Arial" panose="020B0604020202020204" pitchFamily="34" charset="0"/>
              </a:rPr>
              <a:t>Collector doping is usually ~ 10</a:t>
            </a:r>
            <a:r>
              <a:rPr lang="en-US" altLang="en-US" sz="2000" baseline="30000" smtClean="0">
                <a:solidFill>
                  <a:srgbClr val="FFFFCC"/>
                </a:solidFill>
                <a:effectLst>
                  <a:outerShdw blurRad="38100" dist="38100" dir="2700000" algn="tl">
                    <a:srgbClr val="000000"/>
                  </a:outerShdw>
                </a:effectLst>
                <a:latin typeface="Arial" panose="020B0604020202020204" pitchFamily="34" charset="0"/>
              </a:rPr>
              <a:t>6</a:t>
            </a:r>
          </a:p>
          <a:p>
            <a:pPr>
              <a:spcBef>
                <a:spcPct val="20000"/>
              </a:spcBef>
              <a:buFontTx/>
              <a:buChar char="•"/>
              <a:defRPr/>
            </a:pPr>
            <a:r>
              <a:rPr lang="en-US" altLang="en-US" sz="2000" smtClean="0">
                <a:solidFill>
                  <a:srgbClr val="FFFFCC"/>
                </a:solidFill>
                <a:effectLst>
                  <a:outerShdw blurRad="38100" dist="38100" dir="2700000" algn="tl">
                    <a:srgbClr val="000000"/>
                  </a:outerShdw>
                </a:effectLst>
                <a:latin typeface="Arial" panose="020B0604020202020204" pitchFamily="34" charset="0"/>
              </a:rPr>
              <a:t>Base doping is slightly higher ~ 10</a:t>
            </a:r>
            <a:r>
              <a:rPr lang="en-US" altLang="en-US" sz="2000" baseline="30000" smtClean="0">
                <a:solidFill>
                  <a:srgbClr val="FFFFCC"/>
                </a:solidFill>
                <a:effectLst>
                  <a:outerShdw blurRad="38100" dist="38100" dir="2700000" algn="tl">
                    <a:srgbClr val="000000"/>
                  </a:outerShdw>
                </a:effectLst>
                <a:latin typeface="Arial" panose="020B0604020202020204" pitchFamily="34" charset="0"/>
              </a:rPr>
              <a:t>7</a:t>
            </a:r>
            <a:r>
              <a:rPr lang="en-US" altLang="en-US" sz="2000" smtClean="0">
                <a:solidFill>
                  <a:srgbClr val="FFFFCC"/>
                </a:solidFill>
                <a:effectLst>
                  <a:outerShdw blurRad="38100" dist="38100" dir="2700000" algn="tl">
                    <a:srgbClr val="000000"/>
                  </a:outerShdw>
                </a:effectLst>
                <a:latin typeface="Arial" panose="020B0604020202020204" pitchFamily="34" charset="0"/>
              </a:rPr>
              <a:t> – 10</a:t>
            </a:r>
            <a:r>
              <a:rPr lang="en-US" altLang="en-US" sz="2000" baseline="30000" smtClean="0">
                <a:solidFill>
                  <a:srgbClr val="FFFFCC"/>
                </a:solidFill>
                <a:effectLst>
                  <a:outerShdw blurRad="38100" dist="38100" dir="2700000" algn="tl">
                    <a:srgbClr val="000000"/>
                  </a:outerShdw>
                </a:effectLst>
                <a:latin typeface="Arial" panose="020B0604020202020204" pitchFamily="34" charset="0"/>
              </a:rPr>
              <a:t>8</a:t>
            </a:r>
          </a:p>
          <a:p>
            <a:pPr>
              <a:spcBef>
                <a:spcPct val="20000"/>
              </a:spcBef>
              <a:buFontTx/>
              <a:buChar char="•"/>
              <a:defRPr/>
            </a:pPr>
            <a:r>
              <a:rPr lang="en-US" altLang="en-US" sz="2000" smtClean="0">
                <a:solidFill>
                  <a:srgbClr val="FFFFCC"/>
                </a:solidFill>
                <a:effectLst>
                  <a:outerShdw blurRad="38100" dist="38100" dir="2700000" algn="tl">
                    <a:srgbClr val="000000"/>
                  </a:outerShdw>
                </a:effectLst>
                <a:latin typeface="Arial" panose="020B0604020202020204" pitchFamily="34" charset="0"/>
              </a:rPr>
              <a:t>Emitter doping is much higher ~ 10</a:t>
            </a:r>
            <a:r>
              <a:rPr lang="en-US" altLang="en-US" sz="2000" baseline="30000" smtClean="0">
                <a:solidFill>
                  <a:srgbClr val="FFFFCC"/>
                </a:solidFill>
                <a:effectLst>
                  <a:outerShdw blurRad="38100" dist="38100" dir="2700000" algn="tl">
                    <a:srgbClr val="000000"/>
                  </a:outerShdw>
                </a:effectLst>
                <a:latin typeface="Arial" panose="020B0604020202020204" pitchFamily="34" charset="0"/>
              </a:rPr>
              <a:t>15</a:t>
            </a:r>
          </a:p>
        </p:txBody>
      </p:sp>
    </p:spTree>
    <p:extLst>
      <p:ext uri="{BB962C8B-B14F-4D97-AF65-F5344CB8AC3E}">
        <p14:creationId xmlns:p14="http://schemas.microsoft.com/office/powerpoint/2010/main" val="25564549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8428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5750" y="1304925"/>
            <a:ext cx="8358188" cy="1754188"/>
          </a:xfrm>
          <a:prstGeom prst="rect">
            <a:avLst/>
          </a:prstGeom>
        </p:spPr>
        <p:txBody>
          <a:bodyPr>
            <a:spAutoFit/>
          </a:bodyPr>
          <a:lstStyle/>
          <a:p>
            <a:pPr algn="just">
              <a:buClr>
                <a:schemeClr val="accent1">
                  <a:lumMod val="75000"/>
                </a:schemeClr>
              </a:buClr>
              <a:buFont typeface="Wingdings" pitchFamily="2" charset="2"/>
              <a:buChar char="v"/>
              <a:defRPr/>
            </a:pPr>
            <a:r>
              <a:rPr lang="en-IN" dirty="0">
                <a:latin typeface="Arial" charset="0"/>
                <a:cs typeface="Arial" charset="0"/>
              </a:rPr>
              <a:t> When an </a:t>
            </a:r>
            <a:r>
              <a:rPr lang="en-IN" i="1" dirty="0">
                <a:latin typeface="Arial" charset="0"/>
                <a:cs typeface="Arial" charset="0"/>
              </a:rPr>
              <a:t>n-type thin semiconductor layer is placed between two p-type semiconductors, the resulting </a:t>
            </a:r>
            <a:r>
              <a:rPr lang="en-IN" dirty="0">
                <a:latin typeface="Arial" charset="0"/>
                <a:cs typeface="Arial" charset="0"/>
              </a:rPr>
              <a:t>structure is known as the </a:t>
            </a:r>
            <a:r>
              <a:rPr lang="en-IN" i="1" dirty="0">
                <a:latin typeface="Arial" charset="0"/>
                <a:cs typeface="Arial" charset="0"/>
              </a:rPr>
              <a:t>p–n–p transistor.</a:t>
            </a:r>
          </a:p>
          <a:p>
            <a:pPr algn="just">
              <a:buClr>
                <a:schemeClr val="accent1">
                  <a:lumMod val="75000"/>
                </a:schemeClr>
              </a:buClr>
              <a:buFont typeface="Wingdings" pitchFamily="2" charset="2"/>
              <a:buChar char="v"/>
              <a:defRPr/>
            </a:pPr>
            <a:r>
              <a:rPr lang="en-IN" i="1" dirty="0">
                <a:latin typeface="Arial" charset="0"/>
                <a:cs typeface="Arial" charset="0"/>
              </a:rPr>
              <a:t> The fabrication steps are complicated, and demand stringent </a:t>
            </a:r>
            <a:r>
              <a:rPr lang="en-IN" dirty="0">
                <a:latin typeface="Arial" charset="0"/>
                <a:cs typeface="Arial" charset="0"/>
              </a:rPr>
              <a:t>conditions and measurements.</a:t>
            </a:r>
          </a:p>
          <a:p>
            <a:pPr algn="just">
              <a:buClr>
                <a:schemeClr val="accent1">
                  <a:lumMod val="75000"/>
                </a:schemeClr>
              </a:buClr>
              <a:buFont typeface="Wingdings" pitchFamily="2" charset="2"/>
              <a:buChar char="v"/>
              <a:defRPr/>
            </a:pPr>
            <a:r>
              <a:rPr lang="en-IN" dirty="0">
                <a:latin typeface="Arial" charset="0"/>
                <a:cs typeface="Arial" charset="0"/>
              </a:rPr>
              <a:t> When a </a:t>
            </a:r>
            <a:r>
              <a:rPr lang="en-IN" i="1" dirty="0">
                <a:latin typeface="Arial" charset="0"/>
                <a:cs typeface="Arial" charset="0"/>
              </a:rPr>
              <a:t>p-type semiconductor is placed between two n-type semiconductors, </a:t>
            </a:r>
            <a:r>
              <a:rPr lang="en-IN" dirty="0">
                <a:latin typeface="Arial" charset="0"/>
                <a:cs typeface="Arial" charset="0"/>
              </a:rPr>
              <a:t>the device is known as the </a:t>
            </a:r>
            <a:r>
              <a:rPr lang="en-IN" i="1" dirty="0">
                <a:latin typeface="Arial" charset="0"/>
                <a:cs typeface="Arial" charset="0"/>
              </a:rPr>
              <a:t>n–p–n transistor. </a:t>
            </a:r>
            <a:endParaRPr lang="en-IN" dirty="0">
              <a:latin typeface="Arial" charset="0"/>
              <a:cs typeface="Arial" charset="0"/>
            </a:endParaRPr>
          </a:p>
        </p:txBody>
      </p:sp>
      <p:sp>
        <p:nvSpPr>
          <p:cNvPr id="65540" name="Rectangle 4"/>
          <p:cNvSpPr>
            <a:spLocks noChangeArrowheads="1"/>
          </p:cNvSpPr>
          <p:nvPr/>
        </p:nvSpPr>
        <p:spPr bwMode="auto">
          <a:xfrm>
            <a:off x="785813" y="0"/>
            <a:ext cx="7286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FORMATION OF p–n–p AND n–p–n JUNCTIONS</a:t>
            </a: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071813"/>
            <a:ext cx="421481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405188"/>
            <a:ext cx="44291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357313" y="6286500"/>
            <a:ext cx="1992312" cy="369888"/>
          </a:xfrm>
          <a:prstGeom prst="rect">
            <a:avLst/>
          </a:prstGeom>
        </p:spPr>
        <p:txBody>
          <a:bodyPr wrap="none">
            <a:spAutoFit/>
          </a:bodyPr>
          <a:lstStyle/>
          <a:p>
            <a:pPr>
              <a:defRPr/>
            </a:pPr>
            <a:r>
              <a:rPr lang="en-IN" b="1" i="1" dirty="0">
                <a:solidFill>
                  <a:schemeClr val="accent1">
                    <a:lumMod val="75000"/>
                  </a:schemeClr>
                </a:solidFill>
                <a:latin typeface="Arial" charset="0"/>
                <a:cs typeface="Arial" charset="0"/>
              </a:rPr>
              <a:t>p–n–p transistor</a:t>
            </a:r>
            <a:endParaRPr lang="en-IN" b="1" dirty="0">
              <a:solidFill>
                <a:schemeClr val="accent1">
                  <a:lumMod val="75000"/>
                </a:schemeClr>
              </a:solidFill>
              <a:latin typeface="Arial" charset="0"/>
              <a:cs typeface="Arial" charset="0"/>
            </a:endParaRPr>
          </a:p>
        </p:txBody>
      </p:sp>
      <p:sp>
        <p:nvSpPr>
          <p:cNvPr id="9" name="Rectangle 8"/>
          <p:cNvSpPr/>
          <p:nvPr/>
        </p:nvSpPr>
        <p:spPr>
          <a:xfrm>
            <a:off x="5357813" y="6357938"/>
            <a:ext cx="1992312" cy="369887"/>
          </a:xfrm>
          <a:prstGeom prst="rect">
            <a:avLst/>
          </a:prstGeom>
        </p:spPr>
        <p:txBody>
          <a:bodyPr wrap="none">
            <a:spAutoFit/>
          </a:bodyPr>
          <a:lstStyle/>
          <a:p>
            <a:pPr>
              <a:defRPr/>
            </a:pPr>
            <a:r>
              <a:rPr lang="en-IN" b="1" i="1" dirty="0">
                <a:solidFill>
                  <a:schemeClr val="accent1">
                    <a:lumMod val="75000"/>
                  </a:schemeClr>
                </a:solidFill>
                <a:latin typeface="Arial" charset="0"/>
                <a:cs typeface="Arial" charset="0"/>
              </a:rPr>
              <a:t>n–p–n transistor</a:t>
            </a:r>
            <a:endParaRPr lang="en-IN" b="1" dirty="0">
              <a:solidFill>
                <a:schemeClr val="accent1">
                  <a:lumMod val="75000"/>
                </a:schemeClr>
              </a:solidFill>
              <a:latin typeface="Arial" charset="0"/>
              <a:cs typeface="Arial" charset="0"/>
            </a:endParaRPr>
          </a:p>
        </p:txBody>
      </p:sp>
    </p:spTree>
    <p:extLst>
      <p:ext uri="{BB962C8B-B14F-4D97-AF65-F5344CB8AC3E}">
        <p14:creationId xmlns:p14="http://schemas.microsoft.com/office/powerpoint/2010/main" val="30767354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785813"/>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09875"/>
            <a:ext cx="639127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3"/>
          <p:cNvSpPr>
            <a:spLocks noChangeArrowheads="1"/>
          </p:cNvSpPr>
          <p:nvPr/>
        </p:nvSpPr>
        <p:spPr bwMode="auto">
          <a:xfrm>
            <a:off x="1214438" y="71438"/>
            <a:ext cx="6811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TRANSISTOR MECHANISM</a:t>
            </a:r>
          </a:p>
        </p:txBody>
      </p:sp>
      <p:sp>
        <p:nvSpPr>
          <p:cNvPr id="5" name="Rectangle 4"/>
          <p:cNvSpPr/>
          <p:nvPr/>
        </p:nvSpPr>
        <p:spPr>
          <a:xfrm>
            <a:off x="1785938" y="6416675"/>
            <a:ext cx="5286375" cy="369888"/>
          </a:xfrm>
          <a:prstGeom prst="rect">
            <a:avLst/>
          </a:prstGeom>
        </p:spPr>
        <p:txBody>
          <a:bodyPr>
            <a:spAutoFit/>
          </a:bodyPr>
          <a:lstStyle/>
          <a:p>
            <a:pPr>
              <a:defRPr/>
            </a:pPr>
            <a:r>
              <a:rPr lang="en-IN" b="1" dirty="0">
                <a:solidFill>
                  <a:schemeClr val="accent1">
                    <a:lumMod val="75000"/>
                  </a:schemeClr>
                </a:solidFill>
                <a:latin typeface="Arial" charset="0"/>
                <a:cs typeface="Arial" charset="0"/>
              </a:rPr>
              <a:t>Forward-biased junction of a </a:t>
            </a:r>
            <a:r>
              <a:rPr lang="en-IN" b="1" i="1" dirty="0">
                <a:solidFill>
                  <a:schemeClr val="accent1">
                    <a:lumMod val="75000"/>
                  </a:schemeClr>
                </a:solidFill>
                <a:latin typeface="Arial" charset="0"/>
                <a:cs typeface="Arial" charset="0"/>
              </a:rPr>
              <a:t>p–n–p transistor</a:t>
            </a:r>
            <a:endParaRPr lang="en-IN" b="1" dirty="0">
              <a:solidFill>
                <a:schemeClr val="accent1">
                  <a:lumMod val="75000"/>
                </a:schemeClr>
              </a:solidFill>
              <a:latin typeface="Arial" charset="0"/>
              <a:cs typeface="Arial" charset="0"/>
            </a:endParaRPr>
          </a:p>
        </p:txBody>
      </p:sp>
      <p:sp>
        <p:nvSpPr>
          <p:cNvPr id="6" name="Rectangle 5"/>
          <p:cNvSpPr/>
          <p:nvPr/>
        </p:nvSpPr>
        <p:spPr>
          <a:xfrm>
            <a:off x="357188" y="785813"/>
            <a:ext cx="8215312" cy="2032000"/>
          </a:xfrm>
          <a:prstGeom prst="rect">
            <a:avLst/>
          </a:prstGeom>
        </p:spPr>
        <p:txBody>
          <a:bodyPr>
            <a:spAutoFit/>
          </a:bodyPr>
          <a:lstStyle/>
          <a:p>
            <a:pPr algn="just">
              <a:buClr>
                <a:schemeClr val="accent1">
                  <a:lumMod val="75000"/>
                </a:schemeClr>
              </a:buClr>
              <a:buFont typeface="Wingdings" pitchFamily="2" charset="2"/>
              <a:buChar char="v"/>
              <a:defRPr/>
            </a:pPr>
            <a:r>
              <a:rPr lang="en-IN" dirty="0">
                <a:latin typeface="Arial" charset="0"/>
                <a:cs typeface="Arial" charset="0"/>
              </a:rPr>
              <a:t>The basic operation of the transistor is described using the </a:t>
            </a:r>
            <a:r>
              <a:rPr lang="en-IN" i="1" dirty="0">
                <a:latin typeface="Arial" charset="0"/>
                <a:cs typeface="Arial" charset="0"/>
              </a:rPr>
              <a:t>p–n–p transistor. </a:t>
            </a:r>
          </a:p>
          <a:p>
            <a:pPr algn="just">
              <a:buClr>
                <a:schemeClr val="accent1">
                  <a:lumMod val="75000"/>
                </a:schemeClr>
              </a:buClr>
              <a:buFont typeface="Wingdings" pitchFamily="2" charset="2"/>
              <a:buChar char="v"/>
              <a:defRPr/>
            </a:pPr>
            <a:r>
              <a:rPr lang="en-IN" i="1" dirty="0">
                <a:latin typeface="Arial" charset="0"/>
                <a:cs typeface="Arial" charset="0"/>
              </a:rPr>
              <a:t>The p–n junction of the transistor </a:t>
            </a:r>
            <a:r>
              <a:rPr lang="en-IN" dirty="0">
                <a:latin typeface="Arial" charset="0"/>
                <a:cs typeface="Arial" charset="0"/>
              </a:rPr>
              <a:t>is forward-biased whereas the base-to-collector is without a bias.</a:t>
            </a:r>
          </a:p>
          <a:p>
            <a:pPr algn="just">
              <a:buClr>
                <a:schemeClr val="accent1">
                  <a:lumMod val="75000"/>
                </a:schemeClr>
              </a:buClr>
              <a:buFont typeface="Wingdings" pitchFamily="2" charset="2"/>
              <a:buChar char="v"/>
              <a:defRPr/>
            </a:pPr>
            <a:r>
              <a:rPr lang="en-IN" dirty="0">
                <a:latin typeface="Arial" charset="0"/>
                <a:cs typeface="Arial" charset="0"/>
              </a:rPr>
              <a:t> The depletion region gets reduced in width due to the applied bias, resulting in a heavy flow of majority carriers from the </a:t>
            </a:r>
            <a:r>
              <a:rPr lang="en-IN" i="1" dirty="0">
                <a:latin typeface="Arial" charset="0"/>
                <a:cs typeface="Arial" charset="0"/>
              </a:rPr>
              <a:t>p-type to the n-type material gushing down the depletion region and reaching the base.</a:t>
            </a:r>
          </a:p>
          <a:p>
            <a:pPr algn="just">
              <a:buClr>
                <a:schemeClr val="accent1">
                  <a:lumMod val="75000"/>
                </a:schemeClr>
              </a:buClr>
              <a:buFont typeface="Wingdings" pitchFamily="2" charset="2"/>
              <a:buChar char="v"/>
              <a:defRPr/>
            </a:pPr>
            <a:r>
              <a:rPr lang="en-IN" i="1" dirty="0">
                <a:latin typeface="Arial" charset="0"/>
                <a:cs typeface="Arial" charset="0"/>
              </a:rPr>
              <a:t> </a:t>
            </a:r>
            <a:r>
              <a:rPr lang="en-IN" dirty="0">
                <a:latin typeface="Arial" charset="0"/>
                <a:cs typeface="Arial" charset="0"/>
              </a:rPr>
              <a:t>The forward-bias on the emitter–base junction will cause current to flow.</a:t>
            </a:r>
          </a:p>
        </p:txBody>
      </p:sp>
    </p:spTree>
    <p:extLst>
      <p:ext uri="{BB962C8B-B14F-4D97-AF65-F5344CB8AC3E}">
        <p14:creationId xmlns:p14="http://schemas.microsoft.com/office/powerpoint/2010/main" val="2528004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785813"/>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8" y="3062288"/>
            <a:ext cx="57912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28625" y="785813"/>
            <a:ext cx="8072438" cy="2586037"/>
          </a:xfrm>
          <a:prstGeom prst="rect">
            <a:avLst/>
          </a:prstGeom>
        </p:spPr>
        <p:txBody>
          <a:bodyPr>
            <a:spAutoFit/>
          </a:bodyPr>
          <a:lstStyle/>
          <a:p>
            <a:pPr algn="just">
              <a:buClr>
                <a:schemeClr val="accent1">
                  <a:lumMod val="75000"/>
                </a:schemeClr>
              </a:buClr>
              <a:buFont typeface="Wingdings" pitchFamily="2" charset="2"/>
              <a:buChar char="v"/>
              <a:defRPr/>
            </a:pPr>
            <a:r>
              <a:rPr lang="en-IN" dirty="0">
                <a:latin typeface="Arial" charset="0"/>
                <a:cs typeface="Arial" charset="0"/>
              </a:rPr>
              <a:t> For easy analysis, let us now remove the base-to-emitter bias of the </a:t>
            </a:r>
            <a:r>
              <a:rPr lang="en-IN" i="1" dirty="0">
                <a:latin typeface="Arial" charset="0"/>
                <a:cs typeface="Arial" charset="0"/>
              </a:rPr>
              <a:t>p–n–p transistor.</a:t>
            </a:r>
          </a:p>
          <a:p>
            <a:pPr algn="just">
              <a:buClr>
                <a:schemeClr val="accent1">
                  <a:lumMod val="75000"/>
                </a:schemeClr>
              </a:buClr>
              <a:buFont typeface="Wingdings" pitchFamily="2" charset="2"/>
              <a:buChar char="v"/>
              <a:defRPr/>
            </a:pPr>
            <a:r>
              <a:rPr lang="en-IN" i="1" dirty="0">
                <a:latin typeface="Arial" charset="0"/>
                <a:cs typeface="Arial" charset="0"/>
              </a:rPr>
              <a:t> </a:t>
            </a:r>
            <a:r>
              <a:rPr lang="en-IN" dirty="0">
                <a:latin typeface="Arial" charset="0"/>
                <a:cs typeface="Arial" charset="0"/>
              </a:rPr>
              <a:t>The flow of majority carriers is zero, resulting in a minority-carrier flow. Thus, one </a:t>
            </a:r>
            <a:r>
              <a:rPr lang="en-IN" i="1" dirty="0">
                <a:latin typeface="Arial" charset="0"/>
                <a:cs typeface="Arial" charset="0"/>
              </a:rPr>
              <a:t>p–n junction of a </a:t>
            </a:r>
            <a:r>
              <a:rPr lang="en-IN" dirty="0">
                <a:latin typeface="Arial" charset="0"/>
                <a:cs typeface="Arial" charset="0"/>
              </a:rPr>
              <a:t>transistor is reverse-biased, while the other is kept open.</a:t>
            </a:r>
          </a:p>
          <a:p>
            <a:pPr algn="just">
              <a:buClr>
                <a:schemeClr val="accent1">
                  <a:lumMod val="75000"/>
                </a:schemeClr>
              </a:buClr>
              <a:buFont typeface="Wingdings" pitchFamily="2" charset="2"/>
              <a:buChar char="v"/>
              <a:defRPr/>
            </a:pPr>
            <a:r>
              <a:rPr lang="en-IN" dirty="0">
                <a:latin typeface="Arial" charset="0"/>
                <a:cs typeface="Arial" charset="0"/>
              </a:rPr>
              <a:t> The operation of this device becomes much easier when they are considered as separate blocks. In this discussion, the drift currents due to thermally generated minority carriers have been neglected, since they are very small.</a:t>
            </a:r>
          </a:p>
        </p:txBody>
      </p:sp>
      <p:sp>
        <p:nvSpPr>
          <p:cNvPr id="67589" name="Rectangle 5"/>
          <p:cNvSpPr>
            <a:spLocks noChangeArrowheads="1"/>
          </p:cNvSpPr>
          <p:nvPr/>
        </p:nvSpPr>
        <p:spPr bwMode="auto">
          <a:xfrm>
            <a:off x="1214438" y="71438"/>
            <a:ext cx="6811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TRANSISTOR MECHANISM</a:t>
            </a:r>
          </a:p>
        </p:txBody>
      </p:sp>
      <p:sp>
        <p:nvSpPr>
          <p:cNvPr id="7" name="Rectangle 6"/>
          <p:cNvSpPr/>
          <p:nvPr/>
        </p:nvSpPr>
        <p:spPr>
          <a:xfrm>
            <a:off x="1643063" y="6429375"/>
            <a:ext cx="5286375" cy="369888"/>
          </a:xfrm>
          <a:prstGeom prst="rect">
            <a:avLst/>
          </a:prstGeom>
        </p:spPr>
        <p:txBody>
          <a:bodyPr>
            <a:spAutoFit/>
          </a:bodyPr>
          <a:lstStyle/>
          <a:p>
            <a:pPr>
              <a:defRPr/>
            </a:pPr>
            <a:r>
              <a:rPr lang="en-IN" b="1" dirty="0">
                <a:solidFill>
                  <a:schemeClr val="accent1">
                    <a:lumMod val="75000"/>
                  </a:schemeClr>
                </a:solidFill>
                <a:latin typeface="Arial" charset="0"/>
                <a:cs typeface="Arial" charset="0"/>
              </a:rPr>
              <a:t>Reverse-biased junction of a </a:t>
            </a:r>
            <a:r>
              <a:rPr lang="en-IN" b="1" i="1" dirty="0">
                <a:solidFill>
                  <a:schemeClr val="accent1">
                    <a:lumMod val="75000"/>
                  </a:schemeClr>
                </a:solidFill>
                <a:latin typeface="Arial" charset="0"/>
                <a:cs typeface="Arial" charset="0"/>
              </a:rPr>
              <a:t>p–n–p transistor</a:t>
            </a:r>
            <a:endParaRPr lang="en-IN" b="1" dirty="0">
              <a:solidFill>
                <a:schemeClr val="accent1">
                  <a:lumMod val="75000"/>
                </a:schemeClr>
              </a:solidFill>
              <a:latin typeface="Arial" charset="0"/>
              <a:cs typeface="Arial" charset="0"/>
            </a:endParaRPr>
          </a:p>
        </p:txBody>
      </p:sp>
    </p:spTree>
    <p:extLst>
      <p:ext uri="{BB962C8B-B14F-4D97-AF65-F5344CB8AC3E}">
        <p14:creationId xmlns:p14="http://schemas.microsoft.com/office/powerpoint/2010/main" val="7201684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76200" y="76200"/>
            <a:ext cx="609600" cy="381000"/>
            <a:chOff x="48" y="48"/>
            <a:chExt cx="912" cy="288"/>
          </a:xfrm>
        </p:grpSpPr>
        <p:sp>
          <p:nvSpPr>
            <p:cNvPr id="68670"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1"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2"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3"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4"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5"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6"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7"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8"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79"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80"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81"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68682"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4352"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BJT Relationships - Equations</a:t>
            </a:r>
          </a:p>
        </p:txBody>
      </p:sp>
      <p:sp>
        <p:nvSpPr>
          <p:cNvPr id="68612" name="Line 93"/>
          <p:cNvSpPr>
            <a:spLocks noChangeShapeType="1"/>
          </p:cNvSpPr>
          <p:nvPr/>
        </p:nvSpPr>
        <p:spPr bwMode="auto">
          <a:xfrm>
            <a:off x="1600200" y="2057400"/>
            <a:ext cx="14478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3" name="Line 94"/>
          <p:cNvSpPr>
            <a:spLocks noChangeShapeType="1"/>
          </p:cNvSpPr>
          <p:nvPr/>
        </p:nvSpPr>
        <p:spPr bwMode="auto">
          <a:xfrm flipH="1" flipV="1">
            <a:off x="1447800" y="1524000"/>
            <a:ext cx="609600" cy="53340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4" name="Line 96"/>
          <p:cNvSpPr>
            <a:spLocks noChangeShapeType="1"/>
          </p:cNvSpPr>
          <p:nvPr/>
        </p:nvSpPr>
        <p:spPr bwMode="auto">
          <a:xfrm flipH="1">
            <a:off x="914400" y="1524000"/>
            <a:ext cx="5334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5" name="Line 97"/>
          <p:cNvSpPr>
            <a:spLocks noChangeShapeType="1"/>
          </p:cNvSpPr>
          <p:nvPr/>
        </p:nvSpPr>
        <p:spPr bwMode="auto">
          <a:xfrm flipV="1">
            <a:off x="2667000" y="1524000"/>
            <a:ext cx="457200" cy="5334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6" name="Line 98"/>
          <p:cNvSpPr>
            <a:spLocks noChangeShapeType="1"/>
          </p:cNvSpPr>
          <p:nvPr/>
        </p:nvSpPr>
        <p:spPr bwMode="auto">
          <a:xfrm flipH="1">
            <a:off x="3124200" y="1524000"/>
            <a:ext cx="5334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7" name="Line 99"/>
          <p:cNvSpPr>
            <a:spLocks noChangeShapeType="1"/>
          </p:cNvSpPr>
          <p:nvPr/>
        </p:nvSpPr>
        <p:spPr bwMode="auto">
          <a:xfrm>
            <a:off x="2362200" y="2057400"/>
            <a:ext cx="0" cy="6096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18" name="Oval 100"/>
          <p:cNvSpPr>
            <a:spLocks noChangeArrowheads="1"/>
          </p:cNvSpPr>
          <p:nvPr/>
        </p:nvSpPr>
        <p:spPr bwMode="auto">
          <a:xfrm>
            <a:off x="2286000" y="26670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8619" name="Oval 101"/>
          <p:cNvSpPr>
            <a:spLocks noChangeArrowheads="1"/>
          </p:cNvSpPr>
          <p:nvPr/>
        </p:nvSpPr>
        <p:spPr bwMode="auto">
          <a:xfrm>
            <a:off x="3657600" y="14478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8620" name="Oval 102"/>
          <p:cNvSpPr>
            <a:spLocks noChangeArrowheads="1"/>
          </p:cNvSpPr>
          <p:nvPr/>
        </p:nvSpPr>
        <p:spPr bwMode="auto">
          <a:xfrm>
            <a:off x="762000" y="14478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14439" name="Text Box 103"/>
          <p:cNvSpPr txBox="1">
            <a:spLocks noChangeArrowheads="1"/>
          </p:cNvSpPr>
          <p:nvPr/>
        </p:nvSpPr>
        <p:spPr bwMode="auto">
          <a:xfrm>
            <a:off x="2057400" y="2819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14440" name="Text Box 104"/>
          <p:cNvSpPr txBox="1">
            <a:spLocks noChangeArrowheads="1"/>
          </p:cNvSpPr>
          <p:nvPr/>
        </p:nvSpPr>
        <p:spPr bwMode="auto">
          <a:xfrm>
            <a:off x="3733800" y="1371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4441" name="Text Box 105"/>
          <p:cNvSpPr txBox="1">
            <a:spLocks noChangeArrowheads="1"/>
          </p:cNvSpPr>
          <p:nvPr/>
        </p:nvSpPr>
        <p:spPr bwMode="auto">
          <a:xfrm>
            <a:off x="228600" y="1295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68624" name="Line 106"/>
          <p:cNvSpPr>
            <a:spLocks noChangeShapeType="1"/>
          </p:cNvSpPr>
          <p:nvPr/>
        </p:nvSpPr>
        <p:spPr bwMode="auto">
          <a:xfrm flipH="1">
            <a:off x="838200" y="1371600"/>
            <a:ext cx="533400" cy="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25" name="Line 107"/>
          <p:cNvSpPr>
            <a:spLocks noChangeShapeType="1"/>
          </p:cNvSpPr>
          <p:nvPr/>
        </p:nvSpPr>
        <p:spPr bwMode="auto">
          <a:xfrm flipH="1">
            <a:off x="3124200" y="1371600"/>
            <a:ext cx="533400" cy="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44" name="Text Box 108"/>
          <p:cNvSpPr txBox="1">
            <a:spLocks noChangeArrowheads="1"/>
          </p:cNvSpPr>
          <p:nvPr/>
        </p:nvSpPr>
        <p:spPr bwMode="auto">
          <a:xfrm>
            <a:off x="914400" y="914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p>
        </p:txBody>
      </p:sp>
      <p:sp>
        <p:nvSpPr>
          <p:cNvPr id="14445" name="Text Box 109"/>
          <p:cNvSpPr txBox="1">
            <a:spLocks noChangeArrowheads="1"/>
          </p:cNvSpPr>
          <p:nvPr/>
        </p:nvSpPr>
        <p:spPr bwMode="auto">
          <a:xfrm>
            <a:off x="3200400" y="914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C</a:t>
            </a:r>
          </a:p>
        </p:txBody>
      </p:sp>
      <p:sp>
        <p:nvSpPr>
          <p:cNvPr id="14446" name="Text Box 110"/>
          <p:cNvSpPr txBox="1">
            <a:spLocks noChangeArrowheads="1"/>
          </p:cNvSpPr>
          <p:nvPr/>
        </p:nvSpPr>
        <p:spPr bwMode="auto">
          <a:xfrm>
            <a:off x="2438400" y="22098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p>
        </p:txBody>
      </p:sp>
      <p:sp>
        <p:nvSpPr>
          <p:cNvPr id="68629" name="Line 111"/>
          <p:cNvSpPr>
            <a:spLocks noChangeShapeType="1"/>
          </p:cNvSpPr>
          <p:nvPr/>
        </p:nvSpPr>
        <p:spPr bwMode="auto">
          <a:xfrm flipV="1">
            <a:off x="2514600" y="2209800"/>
            <a:ext cx="0" cy="45720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48" name="Text Box 112"/>
          <p:cNvSpPr txBox="1">
            <a:spLocks noChangeArrowheads="1"/>
          </p:cNvSpPr>
          <p:nvPr/>
        </p:nvSpPr>
        <p:spPr bwMode="auto">
          <a:xfrm>
            <a:off x="609600" y="16764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49" name="Text Box 113"/>
          <p:cNvSpPr txBox="1">
            <a:spLocks noChangeArrowheads="1"/>
          </p:cNvSpPr>
          <p:nvPr/>
        </p:nvSpPr>
        <p:spPr bwMode="auto">
          <a:xfrm>
            <a:off x="1371600" y="2514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50" name="Text Box 114"/>
          <p:cNvSpPr txBox="1">
            <a:spLocks noChangeArrowheads="1"/>
          </p:cNvSpPr>
          <p:nvPr/>
        </p:nvSpPr>
        <p:spPr bwMode="auto">
          <a:xfrm>
            <a:off x="762000" y="2133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BE</a:t>
            </a:r>
          </a:p>
        </p:txBody>
      </p:sp>
      <p:sp>
        <p:nvSpPr>
          <p:cNvPr id="14451" name="Text Box 115"/>
          <p:cNvSpPr txBox="1">
            <a:spLocks noChangeArrowheads="1"/>
          </p:cNvSpPr>
          <p:nvPr/>
        </p:nvSpPr>
        <p:spPr bwMode="auto">
          <a:xfrm>
            <a:off x="3276600" y="2133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BC</a:t>
            </a:r>
          </a:p>
        </p:txBody>
      </p:sp>
      <p:sp>
        <p:nvSpPr>
          <p:cNvPr id="14452" name="Text Box 116"/>
          <p:cNvSpPr txBox="1">
            <a:spLocks noChangeArrowheads="1"/>
          </p:cNvSpPr>
          <p:nvPr/>
        </p:nvSpPr>
        <p:spPr bwMode="auto">
          <a:xfrm>
            <a:off x="2895600" y="2514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53" name="Text Box 117"/>
          <p:cNvSpPr txBox="1">
            <a:spLocks noChangeArrowheads="1"/>
          </p:cNvSpPr>
          <p:nvPr/>
        </p:nvSpPr>
        <p:spPr bwMode="auto">
          <a:xfrm>
            <a:off x="3505200" y="16764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54" name="Text Box 118"/>
          <p:cNvSpPr txBox="1">
            <a:spLocks noChangeArrowheads="1"/>
          </p:cNvSpPr>
          <p:nvPr/>
        </p:nvSpPr>
        <p:spPr bwMode="auto">
          <a:xfrm>
            <a:off x="2667000" y="11430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dirty="0">
                <a:effectLst>
                  <a:outerShdw blurRad="38100" dist="38100" dir="2700000" algn="tl">
                    <a:srgbClr val="000000"/>
                  </a:outerShdw>
                </a:effectLst>
              </a:rPr>
              <a:t>+</a:t>
            </a:r>
          </a:p>
        </p:txBody>
      </p:sp>
      <p:sp>
        <p:nvSpPr>
          <p:cNvPr id="14455" name="Text Box 119"/>
          <p:cNvSpPr txBox="1">
            <a:spLocks noChangeArrowheads="1"/>
          </p:cNvSpPr>
          <p:nvPr/>
        </p:nvSpPr>
        <p:spPr bwMode="auto">
          <a:xfrm>
            <a:off x="1524000" y="11430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56" name="Text Box 120"/>
          <p:cNvSpPr txBox="1">
            <a:spLocks noChangeArrowheads="1"/>
          </p:cNvSpPr>
          <p:nvPr/>
        </p:nvSpPr>
        <p:spPr bwMode="auto">
          <a:xfrm>
            <a:off x="2057400" y="1143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CE</a:t>
            </a:r>
          </a:p>
        </p:txBody>
      </p:sp>
      <p:sp>
        <p:nvSpPr>
          <p:cNvPr id="68639" name="Line 121"/>
          <p:cNvSpPr>
            <a:spLocks noChangeShapeType="1"/>
          </p:cNvSpPr>
          <p:nvPr/>
        </p:nvSpPr>
        <p:spPr bwMode="auto">
          <a:xfrm>
            <a:off x="6248400" y="2133600"/>
            <a:ext cx="14478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0" name="Line 122"/>
          <p:cNvSpPr>
            <a:spLocks noChangeShapeType="1"/>
          </p:cNvSpPr>
          <p:nvPr/>
        </p:nvSpPr>
        <p:spPr bwMode="auto">
          <a:xfrm rot="10800000" flipH="1" flipV="1">
            <a:off x="6096000" y="1600200"/>
            <a:ext cx="609600" cy="53340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1" name="Line 124"/>
          <p:cNvSpPr>
            <a:spLocks noChangeShapeType="1"/>
          </p:cNvSpPr>
          <p:nvPr/>
        </p:nvSpPr>
        <p:spPr bwMode="auto">
          <a:xfrm flipH="1">
            <a:off x="5562600" y="1600200"/>
            <a:ext cx="5334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2" name="Line 125"/>
          <p:cNvSpPr>
            <a:spLocks noChangeShapeType="1"/>
          </p:cNvSpPr>
          <p:nvPr/>
        </p:nvSpPr>
        <p:spPr bwMode="auto">
          <a:xfrm flipV="1">
            <a:off x="7315200" y="1600200"/>
            <a:ext cx="457200" cy="5334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3" name="Line 126"/>
          <p:cNvSpPr>
            <a:spLocks noChangeShapeType="1"/>
          </p:cNvSpPr>
          <p:nvPr/>
        </p:nvSpPr>
        <p:spPr bwMode="auto">
          <a:xfrm flipH="1">
            <a:off x="7772400" y="1600200"/>
            <a:ext cx="533400"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4" name="Line 127"/>
          <p:cNvSpPr>
            <a:spLocks noChangeShapeType="1"/>
          </p:cNvSpPr>
          <p:nvPr/>
        </p:nvSpPr>
        <p:spPr bwMode="auto">
          <a:xfrm>
            <a:off x="7010400" y="2133600"/>
            <a:ext cx="0" cy="6096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45" name="Oval 128"/>
          <p:cNvSpPr>
            <a:spLocks noChangeArrowheads="1"/>
          </p:cNvSpPr>
          <p:nvPr/>
        </p:nvSpPr>
        <p:spPr bwMode="auto">
          <a:xfrm>
            <a:off x="6934200" y="27432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8646" name="Oval 129"/>
          <p:cNvSpPr>
            <a:spLocks noChangeArrowheads="1"/>
          </p:cNvSpPr>
          <p:nvPr/>
        </p:nvSpPr>
        <p:spPr bwMode="auto">
          <a:xfrm>
            <a:off x="8305800" y="15240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68647" name="Oval 130"/>
          <p:cNvSpPr>
            <a:spLocks noChangeArrowheads="1"/>
          </p:cNvSpPr>
          <p:nvPr/>
        </p:nvSpPr>
        <p:spPr bwMode="auto">
          <a:xfrm>
            <a:off x="5410200" y="1524000"/>
            <a:ext cx="152400" cy="152400"/>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14467" name="Text Box 131"/>
          <p:cNvSpPr txBox="1">
            <a:spLocks noChangeArrowheads="1"/>
          </p:cNvSpPr>
          <p:nvPr/>
        </p:nvSpPr>
        <p:spPr bwMode="auto">
          <a:xfrm>
            <a:off x="6705600" y="2895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B</a:t>
            </a:r>
          </a:p>
        </p:txBody>
      </p:sp>
      <p:sp>
        <p:nvSpPr>
          <p:cNvPr id="14468" name="Text Box 132"/>
          <p:cNvSpPr txBox="1">
            <a:spLocks noChangeArrowheads="1"/>
          </p:cNvSpPr>
          <p:nvPr/>
        </p:nvSpPr>
        <p:spPr bwMode="auto">
          <a:xfrm>
            <a:off x="8382000" y="14478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a:t>
            </a:r>
          </a:p>
        </p:txBody>
      </p:sp>
      <p:sp>
        <p:nvSpPr>
          <p:cNvPr id="14469" name="Text Box 133"/>
          <p:cNvSpPr txBox="1">
            <a:spLocks noChangeArrowheads="1"/>
          </p:cNvSpPr>
          <p:nvPr/>
        </p:nvSpPr>
        <p:spPr bwMode="auto">
          <a:xfrm>
            <a:off x="4876800" y="1371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a:t>
            </a:r>
          </a:p>
        </p:txBody>
      </p:sp>
      <p:sp>
        <p:nvSpPr>
          <p:cNvPr id="14472" name="Text Box 136"/>
          <p:cNvSpPr txBox="1">
            <a:spLocks noChangeArrowheads="1"/>
          </p:cNvSpPr>
          <p:nvPr/>
        </p:nvSpPr>
        <p:spPr bwMode="auto">
          <a:xfrm>
            <a:off x="5562600" y="990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p>
        </p:txBody>
      </p:sp>
      <p:sp>
        <p:nvSpPr>
          <p:cNvPr id="14473" name="Text Box 137"/>
          <p:cNvSpPr txBox="1">
            <a:spLocks noChangeArrowheads="1"/>
          </p:cNvSpPr>
          <p:nvPr/>
        </p:nvSpPr>
        <p:spPr bwMode="auto">
          <a:xfrm>
            <a:off x="7772400" y="9906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C</a:t>
            </a:r>
          </a:p>
        </p:txBody>
      </p:sp>
      <p:sp>
        <p:nvSpPr>
          <p:cNvPr id="14474" name="Text Box 138"/>
          <p:cNvSpPr txBox="1">
            <a:spLocks noChangeArrowheads="1"/>
          </p:cNvSpPr>
          <p:nvPr/>
        </p:nvSpPr>
        <p:spPr bwMode="auto">
          <a:xfrm>
            <a:off x="7086600" y="22860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p>
        </p:txBody>
      </p:sp>
      <p:sp>
        <p:nvSpPr>
          <p:cNvPr id="14476" name="Text Box 140"/>
          <p:cNvSpPr txBox="1">
            <a:spLocks noChangeArrowheads="1"/>
          </p:cNvSpPr>
          <p:nvPr/>
        </p:nvSpPr>
        <p:spPr bwMode="auto">
          <a:xfrm>
            <a:off x="6172200" y="25146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77" name="Text Box 141"/>
          <p:cNvSpPr txBox="1">
            <a:spLocks noChangeArrowheads="1"/>
          </p:cNvSpPr>
          <p:nvPr/>
        </p:nvSpPr>
        <p:spPr bwMode="auto">
          <a:xfrm>
            <a:off x="5257800" y="1828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78" name="Text Box 142"/>
          <p:cNvSpPr txBox="1">
            <a:spLocks noChangeArrowheads="1"/>
          </p:cNvSpPr>
          <p:nvPr/>
        </p:nvSpPr>
        <p:spPr bwMode="auto">
          <a:xfrm>
            <a:off x="5410200" y="22098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EB</a:t>
            </a:r>
          </a:p>
        </p:txBody>
      </p:sp>
      <p:sp>
        <p:nvSpPr>
          <p:cNvPr id="14479" name="Text Box 143"/>
          <p:cNvSpPr txBox="1">
            <a:spLocks noChangeArrowheads="1"/>
          </p:cNvSpPr>
          <p:nvPr/>
        </p:nvSpPr>
        <p:spPr bwMode="auto">
          <a:xfrm>
            <a:off x="7924800" y="22098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CB</a:t>
            </a:r>
          </a:p>
        </p:txBody>
      </p:sp>
      <p:sp>
        <p:nvSpPr>
          <p:cNvPr id="14480" name="Text Box 144"/>
          <p:cNvSpPr txBox="1">
            <a:spLocks noChangeArrowheads="1"/>
          </p:cNvSpPr>
          <p:nvPr/>
        </p:nvSpPr>
        <p:spPr bwMode="auto">
          <a:xfrm>
            <a:off x="8229600" y="1828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81" name="Text Box 145"/>
          <p:cNvSpPr txBox="1">
            <a:spLocks noChangeArrowheads="1"/>
          </p:cNvSpPr>
          <p:nvPr/>
        </p:nvSpPr>
        <p:spPr bwMode="auto">
          <a:xfrm>
            <a:off x="7467600" y="25908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82" name="Text Box 146"/>
          <p:cNvSpPr txBox="1">
            <a:spLocks noChangeArrowheads="1"/>
          </p:cNvSpPr>
          <p:nvPr/>
        </p:nvSpPr>
        <p:spPr bwMode="auto">
          <a:xfrm>
            <a:off x="6172200" y="12192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83" name="Text Box 147"/>
          <p:cNvSpPr txBox="1">
            <a:spLocks noChangeArrowheads="1"/>
          </p:cNvSpPr>
          <p:nvPr/>
        </p:nvSpPr>
        <p:spPr bwMode="auto">
          <a:xfrm>
            <a:off x="7315200" y="1219200"/>
            <a:ext cx="3810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t>
            </a:r>
          </a:p>
        </p:txBody>
      </p:sp>
      <p:sp>
        <p:nvSpPr>
          <p:cNvPr id="14484" name="Text Box 148"/>
          <p:cNvSpPr txBox="1">
            <a:spLocks noChangeArrowheads="1"/>
          </p:cNvSpPr>
          <p:nvPr/>
        </p:nvSpPr>
        <p:spPr bwMode="auto">
          <a:xfrm>
            <a:off x="6629400" y="12192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EC</a:t>
            </a:r>
          </a:p>
        </p:txBody>
      </p:sp>
      <p:sp>
        <p:nvSpPr>
          <p:cNvPr id="68663" name="Line 149"/>
          <p:cNvSpPr>
            <a:spLocks noChangeShapeType="1"/>
          </p:cNvSpPr>
          <p:nvPr/>
        </p:nvSpPr>
        <p:spPr bwMode="auto">
          <a:xfrm>
            <a:off x="4572000" y="685800"/>
            <a:ext cx="0" cy="502920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64" name="Line 152"/>
          <p:cNvSpPr>
            <a:spLocks noChangeShapeType="1"/>
          </p:cNvSpPr>
          <p:nvPr/>
        </p:nvSpPr>
        <p:spPr bwMode="auto">
          <a:xfrm>
            <a:off x="5562600" y="1447800"/>
            <a:ext cx="609600" cy="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65" name="Line 153"/>
          <p:cNvSpPr>
            <a:spLocks noChangeShapeType="1"/>
          </p:cNvSpPr>
          <p:nvPr/>
        </p:nvSpPr>
        <p:spPr bwMode="auto">
          <a:xfrm>
            <a:off x="7772400" y="1447800"/>
            <a:ext cx="609600" cy="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8666" name="Line 154"/>
          <p:cNvSpPr>
            <a:spLocks noChangeShapeType="1"/>
          </p:cNvSpPr>
          <p:nvPr/>
        </p:nvSpPr>
        <p:spPr bwMode="auto">
          <a:xfrm>
            <a:off x="7162800" y="2286000"/>
            <a:ext cx="0" cy="457200"/>
          </a:xfrm>
          <a:prstGeom prst="line">
            <a:avLst/>
          </a:prstGeom>
          <a:noFill/>
          <a:ln w="381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492" name="Text Box 156"/>
          <p:cNvSpPr txBox="1">
            <a:spLocks noChangeArrowheads="1"/>
          </p:cNvSpPr>
          <p:nvPr/>
        </p:nvSpPr>
        <p:spPr bwMode="auto">
          <a:xfrm>
            <a:off x="381000" y="3886200"/>
            <a:ext cx="3886200" cy="161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800">
                <a:solidFill>
                  <a:srgbClr val="66FF33"/>
                </a:solidFill>
                <a:effectLst>
                  <a:outerShdw blurRad="38100" dist="38100" dir="2700000" algn="tl">
                    <a:srgbClr val="000000"/>
                  </a:outerShdw>
                </a:effectLst>
              </a:rPr>
              <a:t>npn</a:t>
            </a:r>
          </a:p>
          <a:p>
            <a:pPr>
              <a:defRPr/>
            </a:pPr>
            <a:r>
              <a:rPr lang="en-US" altLang="en-US" sz="2400">
                <a:effectLst>
                  <a:outerShdw blurRad="38100" dist="38100" dir="2700000" algn="tl">
                    <a:srgbClr val="000000"/>
                  </a:outerShdw>
                </a:effectLst>
              </a:rPr>
              <a:t>I</a:t>
            </a:r>
            <a:r>
              <a:rPr lang="en-US" altLang="en-US" sz="2400" baseline="-25000">
                <a:effectLst>
                  <a:outerShdw blurRad="38100" dist="38100" dir="2700000" algn="tl">
                    <a:srgbClr val="000000"/>
                  </a:outerShdw>
                </a:effectLst>
              </a:rPr>
              <a:t>E</a:t>
            </a:r>
            <a:r>
              <a:rPr lang="en-US" altLang="en-US" sz="2400">
                <a:effectLst>
                  <a:outerShdw blurRad="38100" dist="38100" dir="2700000" algn="tl">
                    <a:srgbClr val="000000"/>
                  </a:outerShdw>
                </a:effectLst>
              </a:rPr>
              <a:t> = I</a:t>
            </a:r>
            <a:r>
              <a:rPr lang="en-US" altLang="en-US" sz="2400" baseline="-25000">
                <a:effectLst>
                  <a:outerShdw blurRad="38100" dist="38100" dir="2700000" algn="tl">
                    <a:srgbClr val="000000"/>
                  </a:outerShdw>
                </a:effectLst>
              </a:rPr>
              <a:t>B</a:t>
            </a:r>
            <a:r>
              <a:rPr lang="en-US" altLang="en-US" sz="2400">
                <a:effectLst>
                  <a:outerShdw blurRad="38100" dist="38100" dir="2700000" algn="tl">
                    <a:srgbClr val="000000"/>
                  </a:outerShdw>
                </a:effectLst>
              </a:rPr>
              <a:t> + I</a:t>
            </a:r>
            <a:r>
              <a:rPr lang="en-US" altLang="en-US" sz="2400" baseline="-25000">
                <a:effectLst>
                  <a:outerShdw blurRad="38100" dist="38100" dir="2700000" algn="tl">
                    <a:srgbClr val="000000"/>
                  </a:outerShdw>
                </a:effectLst>
              </a:rPr>
              <a:t>C</a:t>
            </a:r>
          </a:p>
          <a:p>
            <a:pPr>
              <a:defRPr/>
            </a:pPr>
            <a:r>
              <a:rPr lang="en-US" altLang="en-US" sz="2400">
                <a:effectLst>
                  <a:outerShdw blurRad="38100" dist="38100" dir="2700000" algn="tl">
                    <a:srgbClr val="000000"/>
                  </a:outerShdw>
                </a:effectLst>
              </a:rPr>
              <a:t>V</a:t>
            </a:r>
            <a:r>
              <a:rPr lang="en-US" altLang="en-US" sz="2400" baseline="-25000">
                <a:effectLst>
                  <a:outerShdw blurRad="38100" dist="38100" dir="2700000" algn="tl">
                    <a:srgbClr val="000000"/>
                  </a:outerShdw>
                </a:effectLst>
              </a:rPr>
              <a:t>CE</a:t>
            </a:r>
            <a:r>
              <a:rPr lang="en-US" altLang="en-US" sz="2400">
                <a:effectLst>
                  <a:outerShdw blurRad="38100" dist="38100" dir="2700000" algn="tl">
                    <a:srgbClr val="000000"/>
                  </a:outerShdw>
                </a:effectLst>
              </a:rPr>
              <a:t> = -V</a:t>
            </a:r>
            <a:r>
              <a:rPr lang="en-US" altLang="en-US" sz="2400" baseline="-25000">
                <a:effectLst>
                  <a:outerShdw blurRad="38100" dist="38100" dir="2700000" algn="tl">
                    <a:srgbClr val="000000"/>
                  </a:outerShdw>
                </a:effectLst>
              </a:rPr>
              <a:t>BC</a:t>
            </a:r>
            <a:r>
              <a:rPr lang="en-US" altLang="en-US" sz="2400">
                <a:effectLst>
                  <a:outerShdw blurRad="38100" dist="38100" dir="2700000" algn="tl">
                    <a:srgbClr val="000000"/>
                  </a:outerShdw>
                </a:effectLst>
              </a:rPr>
              <a:t> + V</a:t>
            </a:r>
            <a:r>
              <a:rPr lang="en-US" altLang="en-US" sz="2400" baseline="-25000">
                <a:effectLst>
                  <a:outerShdw blurRad="38100" dist="38100" dir="2700000" algn="tl">
                    <a:srgbClr val="000000"/>
                  </a:outerShdw>
                </a:effectLst>
              </a:rPr>
              <a:t>BE</a:t>
            </a:r>
          </a:p>
        </p:txBody>
      </p:sp>
      <p:sp>
        <p:nvSpPr>
          <p:cNvPr id="14493" name="Text Box 157"/>
          <p:cNvSpPr txBox="1">
            <a:spLocks noChangeArrowheads="1"/>
          </p:cNvSpPr>
          <p:nvPr/>
        </p:nvSpPr>
        <p:spPr bwMode="auto">
          <a:xfrm>
            <a:off x="5105400" y="3886200"/>
            <a:ext cx="3886200" cy="161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800">
                <a:solidFill>
                  <a:srgbClr val="66FF33"/>
                </a:solidFill>
                <a:effectLst>
                  <a:outerShdw blurRad="38100" dist="38100" dir="2700000" algn="tl">
                    <a:srgbClr val="000000"/>
                  </a:outerShdw>
                </a:effectLst>
              </a:rPr>
              <a:t>pnp</a:t>
            </a:r>
          </a:p>
          <a:p>
            <a:pPr>
              <a:defRPr/>
            </a:pPr>
            <a:r>
              <a:rPr lang="en-US" altLang="en-US" sz="2400">
                <a:effectLst>
                  <a:outerShdw blurRad="38100" dist="38100" dir="2700000" algn="tl">
                    <a:srgbClr val="000000"/>
                  </a:outerShdw>
                </a:effectLst>
              </a:rPr>
              <a:t>I</a:t>
            </a:r>
            <a:r>
              <a:rPr lang="en-US" altLang="en-US" sz="2400" baseline="-25000">
                <a:effectLst>
                  <a:outerShdw blurRad="38100" dist="38100" dir="2700000" algn="tl">
                    <a:srgbClr val="000000"/>
                  </a:outerShdw>
                </a:effectLst>
              </a:rPr>
              <a:t>E</a:t>
            </a:r>
            <a:r>
              <a:rPr lang="en-US" altLang="en-US" sz="2400">
                <a:effectLst>
                  <a:outerShdw blurRad="38100" dist="38100" dir="2700000" algn="tl">
                    <a:srgbClr val="000000"/>
                  </a:outerShdw>
                </a:effectLst>
              </a:rPr>
              <a:t> = I</a:t>
            </a:r>
            <a:r>
              <a:rPr lang="en-US" altLang="en-US" sz="2400" baseline="-25000">
                <a:effectLst>
                  <a:outerShdw blurRad="38100" dist="38100" dir="2700000" algn="tl">
                    <a:srgbClr val="000000"/>
                  </a:outerShdw>
                </a:effectLst>
              </a:rPr>
              <a:t>B</a:t>
            </a:r>
            <a:r>
              <a:rPr lang="en-US" altLang="en-US" sz="2400">
                <a:effectLst>
                  <a:outerShdw blurRad="38100" dist="38100" dir="2700000" algn="tl">
                    <a:srgbClr val="000000"/>
                  </a:outerShdw>
                </a:effectLst>
              </a:rPr>
              <a:t> + I</a:t>
            </a:r>
            <a:r>
              <a:rPr lang="en-US" altLang="en-US" sz="2400" baseline="-25000">
                <a:effectLst>
                  <a:outerShdw blurRad="38100" dist="38100" dir="2700000" algn="tl">
                    <a:srgbClr val="000000"/>
                  </a:outerShdw>
                </a:effectLst>
              </a:rPr>
              <a:t>C</a:t>
            </a:r>
          </a:p>
          <a:p>
            <a:pPr>
              <a:defRPr/>
            </a:pPr>
            <a:r>
              <a:rPr lang="en-US" altLang="en-US" sz="2400">
                <a:effectLst>
                  <a:outerShdw blurRad="38100" dist="38100" dir="2700000" algn="tl">
                    <a:srgbClr val="000000"/>
                  </a:outerShdw>
                </a:effectLst>
              </a:rPr>
              <a:t>V</a:t>
            </a:r>
            <a:r>
              <a:rPr lang="en-US" altLang="en-US" sz="2400" baseline="-25000">
                <a:effectLst>
                  <a:outerShdw blurRad="38100" dist="38100" dir="2700000" algn="tl">
                    <a:srgbClr val="000000"/>
                  </a:outerShdw>
                </a:effectLst>
              </a:rPr>
              <a:t>EC</a:t>
            </a:r>
            <a:r>
              <a:rPr lang="en-US" altLang="en-US" sz="2400">
                <a:effectLst>
                  <a:outerShdw blurRad="38100" dist="38100" dir="2700000" algn="tl">
                    <a:srgbClr val="000000"/>
                  </a:outerShdw>
                </a:effectLst>
              </a:rPr>
              <a:t> = V</a:t>
            </a:r>
            <a:r>
              <a:rPr lang="en-US" altLang="en-US" sz="2400" baseline="-25000">
                <a:effectLst>
                  <a:outerShdw blurRad="38100" dist="38100" dir="2700000" algn="tl">
                    <a:srgbClr val="000000"/>
                  </a:outerShdw>
                </a:effectLst>
              </a:rPr>
              <a:t>EB</a:t>
            </a:r>
            <a:r>
              <a:rPr lang="en-US" altLang="en-US" sz="2400">
                <a:effectLst>
                  <a:outerShdw blurRad="38100" dist="38100" dir="2700000" algn="tl">
                    <a:srgbClr val="000000"/>
                  </a:outerShdw>
                </a:effectLst>
              </a:rPr>
              <a:t> - V</a:t>
            </a:r>
            <a:r>
              <a:rPr lang="en-US" altLang="en-US" sz="2400" baseline="-25000">
                <a:effectLst>
                  <a:outerShdw blurRad="38100" dist="38100" dir="2700000" algn="tl">
                    <a:srgbClr val="000000"/>
                  </a:outerShdw>
                </a:effectLst>
              </a:rPr>
              <a:t>CB</a:t>
            </a:r>
          </a:p>
        </p:txBody>
      </p:sp>
      <p:sp>
        <p:nvSpPr>
          <p:cNvPr id="14494" name="Text Box 158"/>
          <p:cNvSpPr txBox="1">
            <a:spLocks noChangeArrowheads="1"/>
          </p:cNvSpPr>
          <p:nvPr/>
        </p:nvSpPr>
        <p:spPr bwMode="auto">
          <a:xfrm>
            <a:off x="1752600" y="5791200"/>
            <a:ext cx="56388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FF9966"/>
                </a:solidFill>
                <a:effectLst>
                  <a:outerShdw blurRad="38100" dist="38100" dir="2700000" algn="tl">
                    <a:srgbClr val="000000"/>
                  </a:outerShdw>
                </a:effectLst>
              </a:rPr>
              <a:t>Note:  The equations seen above are for the transistor, not the circuit.</a:t>
            </a:r>
          </a:p>
        </p:txBody>
      </p:sp>
    </p:spTree>
    <p:extLst>
      <p:ext uri="{BB962C8B-B14F-4D97-AF65-F5344CB8AC3E}">
        <p14:creationId xmlns:p14="http://schemas.microsoft.com/office/powerpoint/2010/main" val="27051483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635" name="Rectangle 2"/>
          <p:cNvSpPr>
            <a:spLocks noChangeArrowheads="1"/>
          </p:cNvSpPr>
          <p:nvPr/>
        </p:nvSpPr>
        <p:spPr bwMode="auto">
          <a:xfrm>
            <a:off x="633413" y="0"/>
            <a:ext cx="79390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TRANSISTOR CURRENT COMPONENTS</a:t>
            </a:r>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714750"/>
            <a:ext cx="6000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85750" y="1236663"/>
            <a:ext cx="8286750" cy="2862262"/>
          </a:xfrm>
          <a:prstGeom prst="rect">
            <a:avLst/>
          </a:prstGeom>
        </p:spPr>
        <p:txBody>
          <a:bodyPr>
            <a:spAutoFit/>
          </a:bodyPr>
          <a:lstStyle/>
          <a:p>
            <a:pPr algn="just">
              <a:buClr>
                <a:schemeClr val="accent1">
                  <a:lumMod val="75000"/>
                </a:schemeClr>
              </a:buClr>
              <a:buFont typeface="Wingdings" pitchFamily="2" charset="2"/>
              <a:buChar char="v"/>
              <a:defRPr/>
            </a:pPr>
            <a:r>
              <a:rPr lang="en-IN" b="1" dirty="0">
                <a:latin typeface="Arial" charset="0"/>
                <a:cs typeface="Arial" charset="0"/>
              </a:rPr>
              <a:t> </a:t>
            </a:r>
            <a:r>
              <a:rPr lang="en-IN" b="1" dirty="0">
                <a:solidFill>
                  <a:schemeClr val="accent1">
                    <a:lumMod val="75000"/>
                  </a:schemeClr>
                </a:solidFill>
                <a:latin typeface="Arial" charset="0"/>
                <a:cs typeface="Arial" charset="0"/>
              </a:rPr>
              <a:t>Current Components in </a:t>
            </a:r>
            <a:r>
              <a:rPr lang="en-IN" b="1" i="1" dirty="0">
                <a:solidFill>
                  <a:schemeClr val="accent1">
                    <a:lumMod val="75000"/>
                  </a:schemeClr>
                </a:solidFill>
                <a:latin typeface="Arial" charset="0"/>
                <a:cs typeface="Arial" charset="0"/>
              </a:rPr>
              <a:t>p–n–p Transistor</a:t>
            </a:r>
          </a:p>
          <a:p>
            <a:pPr lvl="1" algn="just">
              <a:buClr>
                <a:schemeClr val="accent1">
                  <a:lumMod val="75000"/>
                </a:schemeClr>
              </a:buClr>
              <a:buFont typeface="Wingdings" pitchFamily="2" charset="2"/>
              <a:buChar char="Ø"/>
              <a:defRPr/>
            </a:pPr>
            <a:r>
              <a:rPr lang="en-IN" dirty="0">
                <a:latin typeface="Arial" charset="0"/>
                <a:cs typeface="Arial" charset="0"/>
              </a:rPr>
              <a:t> Both biasing potentials have been applied to a </a:t>
            </a:r>
            <a:r>
              <a:rPr lang="en-IN" i="1" dirty="0">
                <a:latin typeface="Arial" charset="0"/>
                <a:cs typeface="Arial" charset="0"/>
              </a:rPr>
              <a:t>p–n–p transistor, </a:t>
            </a:r>
            <a:r>
              <a:rPr lang="en-IN" dirty="0">
                <a:latin typeface="Arial" charset="0"/>
                <a:cs typeface="Arial" charset="0"/>
              </a:rPr>
              <a:t>with the resulting majority and minority carrier flow indicated.</a:t>
            </a:r>
          </a:p>
          <a:p>
            <a:pPr lvl="1" algn="just">
              <a:buClr>
                <a:schemeClr val="accent1">
                  <a:lumMod val="75000"/>
                </a:schemeClr>
              </a:buClr>
              <a:buFont typeface="Wingdings" pitchFamily="2" charset="2"/>
              <a:buChar char="Ø"/>
              <a:defRPr/>
            </a:pPr>
            <a:r>
              <a:rPr lang="en-IN" dirty="0">
                <a:latin typeface="Arial" charset="0"/>
                <a:cs typeface="Arial" charset="0"/>
              </a:rPr>
              <a:t> The width of the depletion region clearly indicates which junction is forward-biased and which is reverse-biased.</a:t>
            </a:r>
          </a:p>
          <a:p>
            <a:pPr lvl="1" algn="just">
              <a:buClr>
                <a:schemeClr val="accent1">
                  <a:lumMod val="75000"/>
                </a:schemeClr>
              </a:buClr>
              <a:buFont typeface="Wingdings" pitchFamily="2" charset="2"/>
              <a:buChar char="Ø"/>
              <a:defRPr/>
            </a:pPr>
            <a:r>
              <a:rPr lang="en-IN" dirty="0">
                <a:latin typeface="Arial" charset="0"/>
                <a:cs typeface="Arial" charset="0"/>
              </a:rPr>
              <a:t> The magnitude of the base current is typically in the order of microamperes as compared to mill amperes for the emitter and collector currents. The large number of these majority carriers will diffuse across the reverse-biased junction into the </a:t>
            </a:r>
            <a:r>
              <a:rPr lang="en-IN" i="1" dirty="0">
                <a:latin typeface="Arial" charset="0"/>
                <a:cs typeface="Arial" charset="0"/>
              </a:rPr>
              <a:t>p-type material connected to </a:t>
            </a:r>
            <a:r>
              <a:rPr lang="en-IN" dirty="0">
                <a:latin typeface="Arial" charset="0"/>
                <a:cs typeface="Arial" charset="0"/>
              </a:rPr>
              <a:t>the collector terminal</a:t>
            </a:r>
          </a:p>
        </p:txBody>
      </p:sp>
      <p:sp>
        <p:nvSpPr>
          <p:cNvPr id="6" name="Rectangle 5"/>
          <p:cNvSpPr/>
          <p:nvPr/>
        </p:nvSpPr>
        <p:spPr>
          <a:xfrm>
            <a:off x="214313" y="6211888"/>
            <a:ext cx="8429625" cy="646112"/>
          </a:xfrm>
          <a:prstGeom prst="rect">
            <a:avLst/>
          </a:prstGeom>
        </p:spPr>
        <p:txBody>
          <a:bodyPr>
            <a:spAutoFit/>
          </a:bodyPr>
          <a:lstStyle/>
          <a:p>
            <a:pPr algn="ctr">
              <a:defRPr/>
            </a:pPr>
            <a:r>
              <a:rPr lang="en-IN" b="1" dirty="0">
                <a:solidFill>
                  <a:schemeClr val="accent1">
                    <a:lumMod val="75000"/>
                  </a:schemeClr>
                </a:solidFill>
                <a:latin typeface="Arial" charset="0"/>
                <a:cs typeface="Arial" charset="0"/>
              </a:rPr>
              <a:t>Direction of flow of current in </a:t>
            </a:r>
            <a:r>
              <a:rPr lang="en-IN" b="1" i="1" dirty="0">
                <a:solidFill>
                  <a:schemeClr val="accent1">
                    <a:lumMod val="75000"/>
                  </a:schemeClr>
                </a:solidFill>
                <a:latin typeface="Arial" charset="0"/>
                <a:cs typeface="Arial" charset="0"/>
              </a:rPr>
              <a:t>p–n–p transistor with the base–emitter junction forward-biased </a:t>
            </a:r>
            <a:r>
              <a:rPr lang="en-IN" b="1" dirty="0">
                <a:solidFill>
                  <a:schemeClr val="accent1">
                    <a:lumMod val="75000"/>
                  </a:schemeClr>
                </a:solidFill>
                <a:latin typeface="Arial" charset="0"/>
                <a:cs typeface="Arial" charset="0"/>
              </a:rPr>
              <a:t>and the collector–base junction reverse-biased</a:t>
            </a:r>
          </a:p>
        </p:txBody>
      </p:sp>
    </p:spTree>
    <p:extLst>
      <p:ext uri="{BB962C8B-B14F-4D97-AF65-F5344CB8AC3E}">
        <p14:creationId xmlns:p14="http://schemas.microsoft.com/office/powerpoint/2010/main" val="19058873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0659" name="Rectangle 2"/>
          <p:cNvSpPr>
            <a:spLocks noChangeArrowheads="1"/>
          </p:cNvSpPr>
          <p:nvPr/>
        </p:nvSpPr>
        <p:spPr bwMode="auto">
          <a:xfrm>
            <a:off x="633413" y="0"/>
            <a:ext cx="79390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TRANSISTOR CURRENT COMPONENTS</a:t>
            </a:r>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325" y="1714500"/>
            <a:ext cx="459105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714750" y="6143625"/>
            <a:ext cx="5214938" cy="646113"/>
          </a:xfrm>
          <a:prstGeom prst="rect">
            <a:avLst/>
          </a:prstGeom>
        </p:spPr>
        <p:txBody>
          <a:bodyPr>
            <a:spAutoFit/>
          </a:bodyPr>
          <a:lstStyle/>
          <a:p>
            <a:pPr algn="ctr">
              <a:defRPr/>
            </a:pPr>
            <a:r>
              <a:rPr lang="en-IN" b="1" dirty="0">
                <a:solidFill>
                  <a:schemeClr val="accent1">
                    <a:lumMod val="75000"/>
                  </a:schemeClr>
                </a:solidFill>
                <a:latin typeface="Arial" charset="0"/>
                <a:cs typeface="Arial" charset="0"/>
              </a:rPr>
              <a:t>The majority and the minority carrier current flow in a forward-biased </a:t>
            </a:r>
            <a:r>
              <a:rPr lang="en-IN" b="1" i="1" dirty="0">
                <a:solidFill>
                  <a:schemeClr val="accent1">
                    <a:lumMod val="75000"/>
                  </a:schemeClr>
                </a:solidFill>
                <a:latin typeface="Arial" charset="0"/>
                <a:cs typeface="Arial" charset="0"/>
              </a:rPr>
              <a:t>n–p–n transistor</a:t>
            </a:r>
            <a:endParaRPr lang="en-IN" b="1" dirty="0">
              <a:solidFill>
                <a:schemeClr val="accent1">
                  <a:lumMod val="75000"/>
                </a:schemeClr>
              </a:solidFill>
              <a:latin typeface="Arial" charset="0"/>
              <a:cs typeface="Arial" charset="0"/>
            </a:endParaRPr>
          </a:p>
        </p:txBody>
      </p:sp>
      <p:sp>
        <p:nvSpPr>
          <p:cNvPr id="6" name="Rectangle 5"/>
          <p:cNvSpPr/>
          <p:nvPr/>
        </p:nvSpPr>
        <p:spPr>
          <a:xfrm>
            <a:off x="357188" y="1958975"/>
            <a:ext cx="3786187" cy="3970338"/>
          </a:xfrm>
          <a:prstGeom prst="rect">
            <a:avLst/>
          </a:prstGeom>
        </p:spPr>
        <p:txBody>
          <a:bodyPr>
            <a:spAutoFit/>
          </a:bodyPr>
          <a:lstStyle/>
          <a:p>
            <a:pPr algn="just">
              <a:buClr>
                <a:schemeClr val="accent1">
                  <a:lumMod val="75000"/>
                </a:schemeClr>
              </a:buClr>
              <a:buFont typeface="Wingdings" pitchFamily="2" charset="2"/>
              <a:buChar char="Ø"/>
              <a:defRPr/>
            </a:pPr>
            <a:r>
              <a:rPr lang="en-IN" dirty="0">
                <a:latin typeface="Arial" charset="0"/>
                <a:cs typeface="Arial" charset="0"/>
              </a:rPr>
              <a:t> The operation of an </a:t>
            </a:r>
            <a:r>
              <a:rPr lang="en-IN" i="1" dirty="0">
                <a:latin typeface="Arial" charset="0"/>
                <a:cs typeface="Arial" charset="0"/>
              </a:rPr>
              <a:t>n–p–n transistor is the same as that of a p–n–p transistor, but with the roles played by </a:t>
            </a:r>
            <a:r>
              <a:rPr lang="en-IN" dirty="0">
                <a:latin typeface="Arial" charset="0"/>
                <a:cs typeface="Arial" charset="0"/>
              </a:rPr>
              <a:t>the electrons and holes interchanged.</a:t>
            </a:r>
          </a:p>
          <a:p>
            <a:pPr algn="just">
              <a:buClr>
                <a:schemeClr val="accent1">
                  <a:lumMod val="75000"/>
                </a:schemeClr>
              </a:buClr>
              <a:buFont typeface="Wingdings" pitchFamily="2" charset="2"/>
              <a:buChar char="Ø"/>
              <a:defRPr/>
            </a:pPr>
            <a:r>
              <a:rPr lang="en-IN" dirty="0">
                <a:latin typeface="Arial" charset="0"/>
                <a:cs typeface="Arial" charset="0"/>
              </a:rPr>
              <a:t> The polarities of the batteries and also the directions of various currents are to be reversed.</a:t>
            </a:r>
          </a:p>
          <a:p>
            <a:pPr algn="just">
              <a:buClr>
                <a:schemeClr val="accent1">
                  <a:lumMod val="75000"/>
                </a:schemeClr>
              </a:buClr>
              <a:buFont typeface="Wingdings" pitchFamily="2" charset="2"/>
              <a:buChar char="Ø"/>
              <a:defRPr/>
            </a:pPr>
            <a:r>
              <a:rPr lang="en-IN" dirty="0">
                <a:latin typeface="Arial" charset="0"/>
                <a:cs typeface="Arial" charset="0"/>
              </a:rPr>
              <a:t> Here the majority electrons from the emitter are injected into the base and the majority holes from the base are injected into the emitter region. These two constitute the emitter current.</a:t>
            </a:r>
          </a:p>
        </p:txBody>
      </p:sp>
      <p:sp>
        <p:nvSpPr>
          <p:cNvPr id="7" name="Rectangle 6"/>
          <p:cNvSpPr/>
          <p:nvPr/>
        </p:nvSpPr>
        <p:spPr>
          <a:xfrm>
            <a:off x="357188" y="1357313"/>
            <a:ext cx="5715000" cy="369887"/>
          </a:xfrm>
          <a:prstGeom prst="rect">
            <a:avLst/>
          </a:prstGeom>
        </p:spPr>
        <p:txBody>
          <a:bodyPr>
            <a:spAutoFit/>
          </a:bodyPr>
          <a:lstStyle/>
          <a:p>
            <a:pPr algn="just">
              <a:buClr>
                <a:schemeClr val="accent1">
                  <a:lumMod val="75000"/>
                </a:schemeClr>
              </a:buClr>
              <a:buFont typeface="Wingdings" pitchFamily="2" charset="2"/>
              <a:buChar char="v"/>
              <a:defRPr/>
            </a:pPr>
            <a:r>
              <a:rPr lang="en-IN" b="1" dirty="0">
                <a:solidFill>
                  <a:schemeClr val="accent1">
                    <a:lumMod val="75000"/>
                  </a:schemeClr>
                </a:solidFill>
                <a:latin typeface="Arial" charset="0"/>
                <a:cs typeface="Arial" charset="0"/>
              </a:rPr>
              <a:t> Current Components in an </a:t>
            </a:r>
            <a:r>
              <a:rPr lang="en-IN" b="1" i="1" dirty="0">
                <a:solidFill>
                  <a:schemeClr val="accent1">
                    <a:lumMod val="75000"/>
                  </a:schemeClr>
                </a:solidFill>
                <a:latin typeface="Arial" charset="0"/>
                <a:cs typeface="Arial" charset="0"/>
              </a:rPr>
              <a:t>n–p–n Transistor</a:t>
            </a:r>
          </a:p>
        </p:txBody>
      </p:sp>
    </p:spTree>
    <p:extLst>
      <p:ext uri="{BB962C8B-B14F-4D97-AF65-F5344CB8AC3E}">
        <p14:creationId xmlns:p14="http://schemas.microsoft.com/office/powerpoint/2010/main" val="7224504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7938" y="1512888"/>
            <a:ext cx="7086601"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371600" indent="-4572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lvl="2">
              <a:buClr>
                <a:srgbClr val="CCCC00"/>
              </a:buClr>
              <a:buFont typeface="Wingdings" panose="05000000000000000000" pitchFamily="2" charset="2"/>
              <a:buChar char="Ø"/>
            </a:pPr>
            <a:r>
              <a:rPr lang="en-US" altLang="en-US" sz="2000" b="1">
                <a:solidFill>
                  <a:srgbClr val="000000"/>
                </a:solidFill>
                <a:latin typeface="Cambria Math" panose="02040503050406030204" pitchFamily="18" charset="0"/>
              </a:rPr>
              <a:t>Active</a:t>
            </a:r>
          </a:p>
          <a:p>
            <a:pPr lvl="2">
              <a:buClr>
                <a:srgbClr val="CCCC00"/>
              </a:buClr>
              <a:buFont typeface="Wingdings" panose="05000000000000000000" pitchFamily="2" charset="2"/>
              <a:buNone/>
            </a:pPr>
            <a:r>
              <a:rPr lang="en-US" altLang="en-US" sz="2000">
                <a:solidFill>
                  <a:srgbClr val="000000"/>
                </a:solidFill>
                <a:latin typeface="Cambria Math" panose="02040503050406030204" pitchFamily="18" charset="0"/>
              </a:rPr>
              <a:t>	Operating range of the amplifier.</a:t>
            </a:r>
          </a:p>
          <a:p>
            <a:pPr lvl="2">
              <a:buClr>
                <a:srgbClr val="CCCC00"/>
              </a:buClr>
              <a:buFont typeface="Wingdings" panose="05000000000000000000" pitchFamily="2" charset="2"/>
              <a:buNone/>
            </a:pPr>
            <a:r>
              <a:rPr lang="en-US" altLang="en-US" sz="2000">
                <a:solidFill>
                  <a:srgbClr val="000000"/>
                </a:solidFill>
                <a:latin typeface="Cambria Math" panose="02040503050406030204" pitchFamily="18" charset="0"/>
              </a:rPr>
              <a:t>	</a:t>
            </a:r>
            <a:r>
              <a:rPr lang="en-GB" altLang="en-US" sz="2000">
                <a:solidFill>
                  <a:srgbClr val="000000"/>
                </a:solidFill>
                <a:latin typeface="Cambria Math" panose="02040503050406030204" pitchFamily="18" charset="0"/>
              </a:rPr>
              <a:t>Base-Emitter Junction forward biased.</a:t>
            </a:r>
            <a:endParaRPr lang="en-US" altLang="en-US" sz="2000">
              <a:solidFill>
                <a:srgbClr val="000000"/>
              </a:solidFill>
              <a:latin typeface="Cambria Math" panose="02040503050406030204" pitchFamily="18" charset="0"/>
            </a:endParaRPr>
          </a:p>
          <a:p>
            <a:pPr lvl="2">
              <a:buClr>
                <a:srgbClr val="CCCC00"/>
              </a:buClr>
              <a:buFont typeface="Wingdings" panose="05000000000000000000" pitchFamily="2" charset="2"/>
              <a:buNone/>
            </a:pPr>
            <a:r>
              <a:rPr lang="en-US" altLang="en-US" sz="2000">
                <a:solidFill>
                  <a:srgbClr val="000000"/>
                </a:solidFill>
                <a:latin typeface="Cambria Math" panose="02040503050406030204" pitchFamily="18" charset="0"/>
              </a:rPr>
              <a:t>	</a:t>
            </a:r>
            <a:r>
              <a:rPr lang="en-GB" altLang="en-US" sz="2000">
                <a:solidFill>
                  <a:srgbClr val="000000"/>
                </a:solidFill>
                <a:latin typeface="Cambria Math" panose="02040503050406030204" pitchFamily="18" charset="0"/>
              </a:rPr>
              <a:t>Collector-Base Junction reverse biased</a:t>
            </a:r>
          </a:p>
          <a:p>
            <a:pPr lvl="2">
              <a:buClr>
                <a:srgbClr val="CCCC00"/>
              </a:buClr>
              <a:buFont typeface="Wingdings" panose="05000000000000000000" pitchFamily="2" charset="2"/>
              <a:buNone/>
            </a:pPr>
            <a:endParaRPr lang="en-US" altLang="en-US" sz="2000">
              <a:solidFill>
                <a:srgbClr val="000000"/>
              </a:solidFill>
              <a:latin typeface="Cambria Math" panose="02040503050406030204" pitchFamily="18" charset="0"/>
            </a:endParaRPr>
          </a:p>
          <a:p>
            <a:pPr lvl="2">
              <a:buClr>
                <a:srgbClr val="CCCC00"/>
              </a:buClr>
              <a:buFont typeface="Wingdings" panose="05000000000000000000" pitchFamily="2" charset="2"/>
              <a:buChar char="Ø"/>
            </a:pPr>
            <a:r>
              <a:rPr lang="en-US" altLang="en-US" sz="2000" b="1">
                <a:solidFill>
                  <a:srgbClr val="000000"/>
                </a:solidFill>
                <a:latin typeface="Cambria Math" panose="02040503050406030204" pitchFamily="18" charset="0"/>
              </a:rPr>
              <a:t>Cutoff</a:t>
            </a:r>
          </a:p>
          <a:p>
            <a:pPr lvl="2">
              <a:buClr>
                <a:srgbClr val="CCCC00"/>
              </a:buClr>
              <a:buFont typeface="Wingdings" panose="05000000000000000000" pitchFamily="2" charset="2"/>
              <a:buNone/>
            </a:pPr>
            <a:r>
              <a:rPr lang="en-US" altLang="en-US" sz="2000">
                <a:solidFill>
                  <a:srgbClr val="000000"/>
                </a:solidFill>
                <a:latin typeface="Cambria Math" panose="02040503050406030204" pitchFamily="18" charset="0"/>
              </a:rPr>
              <a:t>	The amplifier is basically off. There is voltage but little current.</a:t>
            </a:r>
          </a:p>
          <a:p>
            <a:pPr lvl="2">
              <a:buClr>
                <a:srgbClr val="CCCC00"/>
              </a:buClr>
              <a:buFont typeface="Wingdings" panose="05000000000000000000" pitchFamily="2" charset="2"/>
              <a:buNone/>
            </a:pPr>
            <a:r>
              <a:rPr lang="en-GB" altLang="en-US" sz="2000">
                <a:solidFill>
                  <a:srgbClr val="000000"/>
                </a:solidFill>
                <a:latin typeface="Cambria Math" panose="02040503050406030204" pitchFamily="18" charset="0"/>
              </a:rPr>
              <a:t>	Both junctions reverse biased</a:t>
            </a:r>
          </a:p>
          <a:p>
            <a:pPr lvl="2">
              <a:buClr>
                <a:srgbClr val="CCCC00"/>
              </a:buClr>
              <a:buFont typeface="Wingdings" panose="05000000000000000000" pitchFamily="2" charset="2"/>
              <a:buNone/>
            </a:pPr>
            <a:endParaRPr lang="en-US" altLang="en-US" sz="2000">
              <a:solidFill>
                <a:srgbClr val="000000"/>
              </a:solidFill>
              <a:latin typeface="Cambria Math" panose="02040503050406030204" pitchFamily="18" charset="0"/>
            </a:endParaRPr>
          </a:p>
          <a:p>
            <a:pPr lvl="2">
              <a:buClr>
                <a:srgbClr val="CCCC00"/>
              </a:buClr>
              <a:buFont typeface="Wingdings" panose="05000000000000000000" pitchFamily="2" charset="2"/>
              <a:buChar char="Ø"/>
            </a:pPr>
            <a:r>
              <a:rPr lang="en-US" altLang="en-US" sz="2000" b="1">
                <a:solidFill>
                  <a:srgbClr val="000000"/>
                </a:solidFill>
                <a:latin typeface="Cambria Math" panose="02040503050406030204" pitchFamily="18" charset="0"/>
              </a:rPr>
              <a:t>Saturation</a:t>
            </a:r>
          </a:p>
          <a:p>
            <a:pPr lvl="2">
              <a:buClr>
                <a:srgbClr val="CCCC00"/>
              </a:buClr>
              <a:buFont typeface="Wingdings" panose="05000000000000000000" pitchFamily="2" charset="2"/>
              <a:buNone/>
            </a:pPr>
            <a:r>
              <a:rPr lang="en-US" altLang="en-US" sz="2000">
                <a:solidFill>
                  <a:srgbClr val="000000"/>
                </a:solidFill>
                <a:latin typeface="Cambria Math" panose="02040503050406030204" pitchFamily="18" charset="0"/>
              </a:rPr>
              <a:t>	The amplifier is full on. There is little voltage but lots of current.</a:t>
            </a:r>
          </a:p>
          <a:p>
            <a:pPr lvl="2">
              <a:buClr>
                <a:srgbClr val="CCCC00"/>
              </a:buClr>
              <a:buFont typeface="Wingdings" panose="05000000000000000000" pitchFamily="2" charset="2"/>
              <a:buNone/>
            </a:pPr>
            <a:r>
              <a:rPr lang="en-GB" altLang="en-US" sz="2000">
                <a:solidFill>
                  <a:srgbClr val="000000"/>
                </a:solidFill>
                <a:latin typeface="Cambria Math" panose="02040503050406030204" pitchFamily="18" charset="0"/>
              </a:rPr>
              <a:t>	Both junctions forward biased</a:t>
            </a:r>
            <a:endParaRPr lang="en-US" altLang="en-US" sz="2000">
              <a:solidFill>
                <a:srgbClr val="000000"/>
              </a:solidFill>
              <a:latin typeface="Cambria Math" panose="02040503050406030204" pitchFamily="18" charset="0"/>
            </a:endParaRPr>
          </a:p>
        </p:txBody>
      </p:sp>
      <p:sp>
        <p:nvSpPr>
          <p:cNvPr id="237573" name="Text Box 5"/>
          <p:cNvSpPr txBox="1">
            <a:spLocks noChangeArrowheads="1"/>
          </p:cNvSpPr>
          <p:nvPr/>
        </p:nvSpPr>
        <p:spPr bwMode="auto">
          <a:xfrm>
            <a:off x="609600" y="406400"/>
            <a:ext cx="6705600" cy="641350"/>
          </a:xfrm>
          <a:prstGeom prst="rect">
            <a:avLst/>
          </a:prstGeom>
          <a:noFill/>
          <a:ln>
            <a:noFill/>
          </a:ln>
          <a:effectLst/>
          <a:extLst/>
        </p:spPr>
        <p:txBody>
          <a:bodyPr>
            <a:spAutoFit/>
          </a:bodyPr>
          <a:lstStyle/>
          <a:p>
            <a:pPr>
              <a:spcBef>
                <a:spcPct val="50000"/>
              </a:spcBef>
              <a:defRPr/>
            </a:pPr>
            <a:r>
              <a:rPr lang="en-US" sz="3600" b="1" dirty="0">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cs typeface="Arial" charset="0"/>
              </a:rPr>
              <a:t>3 Regions of Operation</a:t>
            </a:r>
          </a:p>
        </p:txBody>
      </p:sp>
      <p:pic>
        <p:nvPicPr>
          <p:cNvPr id="716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219200"/>
            <a:ext cx="11239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88" y="2822575"/>
            <a:ext cx="1081087"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6900" y="4879975"/>
            <a:ext cx="1033463"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8997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2"/>
          <p:cNvGrpSpPr>
            <a:grpSpLocks/>
          </p:cNvGrpSpPr>
          <p:nvPr/>
        </p:nvGrpSpPr>
        <p:grpSpPr bwMode="auto">
          <a:xfrm>
            <a:off x="76200" y="76200"/>
            <a:ext cx="609600" cy="381000"/>
            <a:chOff x="48" y="48"/>
            <a:chExt cx="912" cy="288"/>
          </a:xfrm>
        </p:grpSpPr>
        <p:sp>
          <p:nvSpPr>
            <p:cNvPr id="72709"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0"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1"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2"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3"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4"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5"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6"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7"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8"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19"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20"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2721"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24592"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Three Types of BJT Biasing</a:t>
            </a:r>
          </a:p>
        </p:txBody>
      </p:sp>
      <p:sp>
        <p:nvSpPr>
          <p:cNvPr id="24673" name="Text Box 97"/>
          <p:cNvSpPr txBox="1">
            <a:spLocks noChangeArrowheads="1"/>
          </p:cNvSpPr>
          <p:nvPr/>
        </p:nvSpPr>
        <p:spPr bwMode="auto">
          <a:xfrm>
            <a:off x="914400" y="914400"/>
            <a:ext cx="7315200" cy="481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99CCFF"/>
                </a:solidFill>
                <a:effectLst>
                  <a:outerShdw blurRad="38100" dist="38100" dir="2700000" algn="tl">
                    <a:srgbClr val="000000"/>
                  </a:outerShdw>
                </a:effectLst>
              </a:rPr>
              <a:t>Biasing the transistor refers to applying voltage to get the transistor to achieve certain operating conditions.</a:t>
            </a:r>
          </a:p>
          <a:p>
            <a:pPr>
              <a:defRPr/>
            </a:pPr>
            <a:endParaRPr lang="en-US" altLang="en-US">
              <a:solidFill>
                <a:srgbClr val="99CCFF"/>
              </a:solidFill>
              <a:effectLst>
                <a:outerShdw blurRad="38100" dist="38100" dir="2700000" algn="tl">
                  <a:srgbClr val="000000"/>
                </a:outerShdw>
              </a:effectLst>
            </a:endParaRPr>
          </a:p>
          <a:p>
            <a:pPr>
              <a:defRPr/>
            </a:pPr>
            <a:r>
              <a:rPr lang="en-US" altLang="en-US">
                <a:effectLst>
                  <a:outerShdw blurRad="38100" dist="38100" dir="2700000" algn="tl">
                    <a:srgbClr val="000000"/>
                  </a:outerShdw>
                </a:effectLst>
              </a:rPr>
              <a:t>Common-Base Biasing (CB) :		input 	= V</a:t>
            </a:r>
            <a:r>
              <a:rPr lang="en-US" altLang="en-US" baseline="-25000">
                <a:effectLst>
                  <a:outerShdw blurRad="38100" dist="38100" dir="2700000" algn="tl">
                    <a:srgbClr val="000000"/>
                  </a:outerShdw>
                </a:effectLst>
              </a:rPr>
              <a:t>EB</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E</a:t>
            </a:r>
          </a:p>
          <a:p>
            <a:pPr>
              <a:defRPr/>
            </a:pPr>
            <a:r>
              <a:rPr lang="en-US" altLang="en-US">
                <a:effectLst>
                  <a:outerShdw blurRad="38100" dist="38100" dir="2700000" algn="tl">
                    <a:srgbClr val="000000"/>
                  </a:outerShdw>
                </a:effectLst>
              </a:rPr>
              <a:t>					output  = V</a:t>
            </a:r>
            <a:r>
              <a:rPr lang="en-US" altLang="en-US" baseline="-25000">
                <a:effectLst>
                  <a:outerShdw blurRad="38100" dist="38100" dir="2700000" algn="tl">
                    <a:srgbClr val="000000"/>
                  </a:outerShdw>
                </a:effectLst>
              </a:rPr>
              <a:t>CB</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C</a:t>
            </a:r>
          </a:p>
          <a:p>
            <a:pPr>
              <a:defRPr/>
            </a:pPr>
            <a:endParaRPr lang="en-US" altLang="en-US">
              <a:effectLst>
                <a:outerShdw blurRad="38100" dist="38100" dir="2700000" algn="tl">
                  <a:srgbClr val="000000"/>
                </a:outerShdw>
              </a:effectLst>
            </a:endParaRPr>
          </a:p>
          <a:p>
            <a:pPr>
              <a:defRPr/>
            </a:pPr>
            <a:r>
              <a:rPr lang="en-US" altLang="en-US">
                <a:effectLst>
                  <a:outerShdw blurRad="38100" dist="38100" dir="2700000" algn="tl">
                    <a:srgbClr val="000000"/>
                  </a:outerShdw>
                </a:effectLst>
              </a:rPr>
              <a:t>Common-Emitter Biasing (CE):	input 	=  V</a:t>
            </a:r>
            <a:r>
              <a:rPr lang="en-US" altLang="en-US" baseline="-25000">
                <a:effectLst>
                  <a:outerShdw blurRad="38100" dist="38100" dir="2700000" algn="tl">
                    <a:srgbClr val="000000"/>
                  </a:outerShdw>
                </a:effectLst>
              </a:rPr>
              <a:t>BE</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B</a:t>
            </a:r>
          </a:p>
          <a:p>
            <a:pPr>
              <a:defRPr/>
            </a:pPr>
            <a:r>
              <a:rPr lang="en-US" altLang="en-US">
                <a:effectLst>
                  <a:outerShdw blurRad="38100" dist="38100" dir="2700000" algn="tl">
                    <a:srgbClr val="000000"/>
                  </a:outerShdw>
                </a:effectLst>
              </a:rPr>
              <a:t>					output	=  V</a:t>
            </a:r>
            <a:r>
              <a:rPr lang="en-US" altLang="en-US" baseline="-25000">
                <a:effectLst>
                  <a:outerShdw blurRad="38100" dist="38100" dir="2700000" algn="tl">
                    <a:srgbClr val="000000"/>
                  </a:outerShdw>
                </a:effectLst>
              </a:rPr>
              <a:t>CE</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C</a:t>
            </a:r>
          </a:p>
          <a:p>
            <a:pPr>
              <a:defRPr/>
            </a:pPr>
            <a:endParaRPr lang="en-US" altLang="en-US">
              <a:effectLst>
                <a:outerShdw blurRad="38100" dist="38100" dir="2700000" algn="tl">
                  <a:srgbClr val="000000"/>
                </a:outerShdw>
              </a:effectLst>
            </a:endParaRPr>
          </a:p>
          <a:p>
            <a:pPr>
              <a:defRPr/>
            </a:pPr>
            <a:r>
              <a:rPr lang="en-US" altLang="en-US">
                <a:effectLst>
                  <a:outerShdw blurRad="38100" dist="38100" dir="2700000" algn="tl">
                    <a:srgbClr val="000000"/>
                  </a:outerShdw>
                </a:effectLst>
              </a:rPr>
              <a:t>Common-Collector Biasing (CC):	input 	=  V</a:t>
            </a:r>
            <a:r>
              <a:rPr lang="en-US" altLang="en-US" baseline="-25000">
                <a:effectLst>
                  <a:outerShdw blurRad="38100" dist="38100" dir="2700000" algn="tl">
                    <a:srgbClr val="000000"/>
                  </a:outerShdw>
                </a:effectLst>
              </a:rPr>
              <a:t>BC</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B</a:t>
            </a:r>
          </a:p>
          <a:p>
            <a:pPr>
              <a:defRPr/>
            </a:pPr>
            <a:r>
              <a:rPr lang="en-US" altLang="en-US">
                <a:effectLst>
                  <a:outerShdw blurRad="38100" dist="38100" dir="2700000" algn="tl">
                    <a:srgbClr val="000000"/>
                  </a:outerShdw>
                </a:effectLst>
              </a:rPr>
              <a:t>					output 	=  V</a:t>
            </a:r>
            <a:r>
              <a:rPr lang="en-US" altLang="en-US" baseline="-25000">
                <a:effectLst>
                  <a:outerShdw blurRad="38100" dist="38100" dir="2700000" algn="tl">
                    <a:srgbClr val="000000"/>
                  </a:outerShdw>
                </a:effectLst>
              </a:rPr>
              <a:t>EC</a:t>
            </a:r>
            <a:r>
              <a:rPr lang="en-US" altLang="en-US">
                <a:effectLst>
                  <a:outerShdw blurRad="38100" dist="38100" dir="2700000" algn="tl">
                    <a:srgbClr val="000000"/>
                  </a:outerShdw>
                </a:effectLst>
              </a:rPr>
              <a:t> &amp; I</a:t>
            </a:r>
            <a:r>
              <a:rPr lang="en-US" altLang="en-US" baseline="-25000">
                <a:effectLst>
                  <a:outerShdw blurRad="38100" dist="38100" dir="2700000" algn="tl">
                    <a:srgbClr val="000000"/>
                  </a:outerShdw>
                </a:effectLst>
              </a:rPr>
              <a:t>E</a:t>
            </a:r>
          </a:p>
        </p:txBody>
      </p:sp>
    </p:spTree>
    <p:extLst>
      <p:ext uri="{BB962C8B-B14F-4D97-AF65-F5344CB8AC3E}">
        <p14:creationId xmlns:p14="http://schemas.microsoft.com/office/powerpoint/2010/main" val="669103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latin typeface="Sylfaen"/>
              </a:rPr>
              <a:t>EARTHING</a:t>
            </a:r>
            <a:endParaRPr lang="en-IN" dirty="0"/>
          </a:p>
        </p:txBody>
      </p:sp>
      <p:sp>
        <p:nvSpPr>
          <p:cNvPr id="4" name="Subtitle 3"/>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494626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857250"/>
            <a:ext cx="8143875"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37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857500"/>
            <a:ext cx="4214813"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3"/>
          <p:cNvSpPr>
            <a:spLocks noChangeArrowheads="1"/>
          </p:cNvSpPr>
          <p:nvPr/>
        </p:nvSpPr>
        <p:spPr bwMode="auto">
          <a:xfrm>
            <a:off x="71438" y="142875"/>
            <a:ext cx="8858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CB CONFIGURATIONS</a:t>
            </a:r>
          </a:p>
        </p:txBody>
      </p:sp>
      <p:sp>
        <p:nvSpPr>
          <p:cNvPr id="5" name="Rectangle 4"/>
          <p:cNvSpPr/>
          <p:nvPr/>
        </p:nvSpPr>
        <p:spPr>
          <a:xfrm>
            <a:off x="285750" y="857250"/>
            <a:ext cx="8286750" cy="2032000"/>
          </a:xfrm>
          <a:prstGeom prst="rect">
            <a:avLst/>
          </a:prstGeom>
        </p:spPr>
        <p:txBody>
          <a:bodyPr>
            <a:spAutoFit/>
          </a:bodyPr>
          <a:lstStyle/>
          <a:p>
            <a:pPr algn="just">
              <a:buClr>
                <a:schemeClr val="accent1">
                  <a:lumMod val="75000"/>
                </a:schemeClr>
              </a:buClr>
              <a:buFont typeface="Wingdings" pitchFamily="2" charset="2"/>
              <a:buChar char="v"/>
              <a:defRPr/>
            </a:pPr>
            <a:r>
              <a:rPr lang="en-IN" dirty="0">
                <a:latin typeface="Arial" charset="0"/>
                <a:cs typeface="Arial" charset="0"/>
              </a:rPr>
              <a:t> Depending on the common terminal between the input and the output circuits of a transistor, it may be operated in the common-base mode, or the common-emitter mode, or the common-collector mode.</a:t>
            </a:r>
          </a:p>
          <a:p>
            <a:pPr algn="just">
              <a:buClr>
                <a:schemeClr val="accent1">
                  <a:lumMod val="75000"/>
                </a:schemeClr>
              </a:buClr>
              <a:buFont typeface="Wingdings" pitchFamily="2" charset="2"/>
              <a:buChar char="v"/>
              <a:defRPr/>
            </a:pPr>
            <a:r>
              <a:rPr lang="en-IN" b="1" dirty="0">
                <a:latin typeface="Arial" charset="0"/>
                <a:cs typeface="Arial" charset="0"/>
              </a:rPr>
              <a:t> </a:t>
            </a:r>
            <a:r>
              <a:rPr lang="en-IN" b="1" dirty="0">
                <a:solidFill>
                  <a:schemeClr val="accent1">
                    <a:lumMod val="75000"/>
                  </a:schemeClr>
                </a:solidFill>
                <a:latin typeface="Arial" charset="0"/>
                <a:cs typeface="Arial" charset="0"/>
              </a:rPr>
              <a:t>Common-base (CB) Mode</a:t>
            </a:r>
          </a:p>
          <a:p>
            <a:pPr lvl="1" algn="just">
              <a:buClr>
                <a:schemeClr val="accent1">
                  <a:lumMod val="75000"/>
                </a:schemeClr>
              </a:buClr>
              <a:buFont typeface="Wingdings" pitchFamily="2" charset="2"/>
              <a:buChar char="Ø"/>
              <a:defRPr/>
            </a:pPr>
            <a:r>
              <a:rPr lang="en-IN" b="1" dirty="0">
                <a:solidFill>
                  <a:schemeClr val="accent1">
                    <a:lumMod val="75000"/>
                  </a:schemeClr>
                </a:solidFill>
                <a:latin typeface="Arial" charset="0"/>
                <a:cs typeface="Arial" charset="0"/>
              </a:rPr>
              <a:t> </a:t>
            </a:r>
            <a:r>
              <a:rPr lang="en-IN" dirty="0">
                <a:latin typeface="Arial" charset="0"/>
                <a:cs typeface="Arial" charset="0"/>
              </a:rPr>
              <a:t>In this mode, the base terminal is common to both the input and the output circuits. This mode is also referred to as the ground–base configuration.</a:t>
            </a:r>
          </a:p>
        </p:txBody>
      </p:sp>
      <p:pic>
        <p:nvPicPr>
          <p:cNvPr id="737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2643188"/>
            <a:ext cx="36861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71438" y="5929313"/>
            <a:ext cx="4500562" cy="923925"/>
          </a:xfrm>
          <a:prstGeom prst="rect">
            <a:avLst/>
          </a:prstGeom>
        </p:spPr>
        <p:txBody>
          <a:bodyPr>
            <a:spAutoFit/>
          </a:bodyPr>
          <a:lstStyle/>
          <a:p>
            <a:pPr algn="ctr">
              <a:defRPr/>
            </a:pPr>
            <a:r>
              <a:rPr lang="en-IN" b="1" dirty="0">
                <a:solidFill>
                  <a:schemeClr val="accent1">
                    <a:lumMod val="75000"/>
                  </a:schemeClr>
                </a:solidFill>
                <a:latin typeface="Arial" charset="0"/>
                <a:cs typeface="Arial" charset="0"/>
              </a:rPr>
              <a:t>Notation and symbols used for the common-base configuration of a </a:t>
            </a:r>
            <a:r>
              <a:rPr lang="en-IN" b="1" i="1" dirty="0">
                <a:solidFill>
                  <a:schemeClr val="accent1">
                    <a:lumMod val="75000"/>
                  </a:schemeClr>
                </a:solidFill>
                <a:latin typeface="Arial" charset="0"/>
                <a:cs typeface="Arial" charset="0"/>
              </a:rPr>
              <a:t>p–n–p transistor</a:t>
            </a:r>
            <a:endParaRPr lang="en-IN" b="1" dirty="0">
              <a:solidFill>
                <a:schemeClr val="accent1">
                  <a:lumMod val="75000"/>
                </a:schemeClr>
              </a:solidFill>
              <a:latin typeface="Arial" charset="0"/>
              <a:cs typeface="Arial" charset="0"/>
            </a:endParaRPr>
          </a:p>
        </p:txBody>
      </p:sp>
      <p:sp>
        <p:nvSpPr>
          <p:cNvPr id="8" name="Rectangle 7"/>
          <p:cNvSpPr/>
          <p:nvPr/>
        </p:nvSpPr>
        <p:spPr>
          <a:xfrm>
            <a:off x="5286375" y="5786438"/>
            <a:ext cx="3071813" cy="923925"/>
          </a:xfrm>
          <a:prstGeom prst="rect">
            <a:avLst/>
          </a:prstGeom>
        </p:spPr>
        <p:txBody>
          <a:bodyPr>
            <a:spAutoFit/>
          </a:bodyPr>
          <a:lstStyle/>
          <a:p>
            <a:pPr algn="ctr">
              <a:defRPr/>
            </a:pPr>
            <a:r>
              <a:rPr lang="en-IN" b="1" dirty="0">
                <a:solidFill>
                  <a:schemeClr val="accent1">
                    <a:lumMod val="75000"/>
                  </a:schemeClr>
                </a:solidFill>
                <a:latin typeface="Arial" charset="0"/>
                <a:cs typeface="Arial" charset="0"/>
              </a:rPr>
              <a:t>Common-base configuration of an </a:t>
            </a:r>
            <a:r>
              <a:rPr lang="en-IN" b="1" i="1" dirty="0">
                <a:solidFill>
                  <a:schemeClr val="accent1">
                    <a:lumMod val="75000"/>
                  </a:schemeClr>
                </a:solidFill>
                <a:latin typeface="Arial" charset="0"/>
                <a:cs typeface="Arial" charset="0"/>
              </a:rPr>
              <a:t>n–p–n transistor</a:t>
            </a:r>
            <a:endParaRPr lang="en-IN" b="1" dirty="0">
              <a:solidFill>
                <a:schemeClr val="accent1">
                  <a:lumMod val="75000"/>
                </a:schemeClr>
              </a:solidFill>
              <a:latin typeface="Arial" charset="0"/>
              <a:cs typeface="Arial" charset="0"/>
            </a:endParaRPr>
          </a:p>
        </p:txBody>
      </p:sp>
    </p:spTree>
    <p:extLst>
      <p:ext uri="{BB962C8B-B14F-4D97-AF65-F5344CB8AC3E}">
        <p14:creationId xmlns:p14="http://schemas.microsoft.com/office/powerpoint/2010/main" val="4095815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714375"/>
            <a:ext cx="8143875"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755" name="Rectangle 2"/>
          <p:cNvSpPr>
            <a:spLocks noChangeArrowheads="1"/>
          </p:cNvSpPr>
          <p:nvPr/>
        </p:nvSpPr>
        <p:spPr bwMode="auto">
          <a:xfrm>
            <a:off x="142875" y="71438"/>
            <a:ext cx="85455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IN" altLang="en-US" sz="4000" b="1">
                <a:solidFill>
                  <a:srgbClr val="0000CC"/>
                </a:solidFill>
                <a:latin typeface="Arial" panose="020B0604020202020204" pitchFamily="34" charset="0"/>
              </a:rPr>
              <a:t>TRANSISTOR CHARACTERISTICS</a:t>
            </a:r>
          </a:p>
        </p:txBody>
      </p:sp>
      <p:sp>
        <p:nvSpPr>
          <p:cNvPr id="4" name="Rectangle 3"/>
          <p:cNvSpPr/>
          <p:nvPr/>
        </p:nvSpPr>
        <p:spPr>
          <a:xfrm>
            <a:off x="214313" y="785813"/>
            <a:ext cx="8429625" cy="2032000"/>
          </a:xfrm>
          <a:prstGeom prst="rect">
            <a:avLst/>
          </a:prstGeom>
        </p:spPr>
        <p:txBody>
          <a:bodyPr>
            <a:spAutoFit/>
          </a:bodyPr>
          <a:lstStyle/>
          <a:p>
            <a:pPr algn="just">
              <a:buClr>
                <a:schemeClr val="accent1">
                  <a:lumMod val="75000"/>
                </a:schemeClr>
              </a:buClr>
              <a:buFont typeface="Wingdings" pitchFamily="2" charset="2"/>
              <a:buChar char="v"/>
              <a:defRPr/>
            </a:pPr>
            <a:r>
              <a:rPr lang="en-IN" dirty="0">
                <a:latin typeface="Arial" charset="0"/>
                <a:cs typeface="Arial" charset="0"/>
              </a:rPr>
              <a:t>The graphical forms of the relations between the various current and voltage variables (components) of a transistor are called </a:t>
            </a:r>
            <a:r>
              <a:rPr lang="en-IN" i="1" dirty="0">
                <a:latin typeface="Arial" charset="0"/>
                <a:cs typeface="Arial" charset="0"/>
              </a:rPr>
              <a:t>transistor static characteristics.</a:t>
            </a:r>
          </a:p>
          <a:p>
            <a:pPr algn="just">
              <a:buClr>
                <a:schemeClr val="accent1">
                  <a:lumMod val="75000"/>
                </a:schemeClr>
              </a:buClr>
              <a:buFont typeface="Wingdings" pitchFamily="2" charset="2"/>
              <a:buChar char="v"/>
              <a:defRPr/>
            </a:pPr>
            <a:r>
              <a:rPr lang="en-US" i="1" dirty="0">
                <a:latin typeface="Arial" charset="0"/>
                <a:cs typeface="Arial" charset="0"/>
              </a:rPr>
              <a:t> </a:t>
            </a:r>
            <a:r>
              <a:rPr lang="en-IN" b="1" dirty="0">
                <a:solidFill>
                  <a:srgbClr val="C00000"/>
                </a:solidFill>
                <a:latin typeface="Arial" charset="0"/>
                <a:cs typeface="Arial" charset="0"/>
              </a:rPr>
              <a:t>Input Characteristics</a:t>
            </a:r>
          </a:p>
          <a:p>
            <a:pPr lvl="1" algn="just">
              <a:buClr>
                <a:schemeClr val="accent1">
                  <a:lumMod val="75000"/>
                </a:schemeClr>
              </a:buClr>
              <a:buFont typeface="Wingdings" pitchFamily="2" charset="2"/>
              <a:buChar char="Ø"/>
              <a:defRPr/>
            </a:pPr>
            <a:r>
              <a:rPr lang="en-IN" dirty="0">
                <a:latin typeface="Arial" charset="0"/>
                <a:cs typeface="Arial" charset="0"/>
              </a:rPr>
              <a:t>The plot of the input current against the input voltage of the transistor in a particular configuration with the output voltage as a parameter for a particular mode of operation gives the input characteristics for that mode.</a:t>
            </a:r>
          </a:p>
          <a:p>
            <a:pPr lvl="1" algn="just">
              <a:buClr>
                <a:schemeClr val="accent1">
                  <a:lumMod val="75000"/>
                </a:schemeClr>
              </a:buClr>
              <a:buFont typeface="Wingdings" pitchFamily="2" charset="2"/>
              <a:buChar char="Ø"/>
              <a:defRPr/>
            </a:pPr>
            <a:r>
              <a:rPr lang="en-US" b="1" dirty="0">
                <a:latin typeface="Arial" charset="0"/>
                <a:cs typeface="Arial" charset="0"/>
              </a:rPr>
              <a:t> </a:t>
            </a:r>
            <a:r>
              <a:rPr lang="en-IN" b="1" dirty="0">
                <a:latin typeface="Arial" charset="0"/>
                <a:cs typeface="Arial" charset="0"/>
              </a:rPr>
              <a:t>Common-base mode</a:t>
            </a:r>
            <a:endParaRPr lang="en-IN" dirty="0">
              <a:latin typeface="Arial" charset="0"/>
              <a:cs typeface="Arial" charset="0"/>
            </a:endParaRPr>
          </a:p>
        </p:txBody>
      </p:sp>
      <p:pic>
        <p:nvPicPr>
          <p:cNvPr id="747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17813"/>
            <a:ext cx="41148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Rectangle 7"/>
          <p:cNvSpPr>
            <a:spLocks noChangeArrowheads="1"/>
          </p:cNvSpPr>
          <p:nvPr/>
        </p:nvSpPr>
        <p:spPr bwMode="auto">
          <a:xfrm>
            <a:off x="2971800" y="6265863"/>
            <a:ext cx="4198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IN" altLang="en-US" b="1">
                <a:solidFill>
                  <a:srgbClr val="C00000"/>
                </a:solidFill>
                <a:latin typeface="Arial" panose="020B0604020202020204" pitchFamily="34" charset="0"/>
              </a:rPr>
              <a:t>Input characteristics in the CB mode</a:t>
            </a:r>
          </a:p>
        </p:txBody>
      </p:sp>
    </p:spTree>
    <p:extLst>
      <p:ext uri="{BB962C8B-B14F-4D97-AF65-F5344CB8AC3E}">
        <p14:creationId xmlns:p14="http://schemas.microsoft.com/office/powerpoint/2010/main" val="717551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a:grpSpLocks/>
          </p:cNvGrpSpPr>
          <p:nvPr/>
        </p:nvGrpSpPr>
        <p:grpSpPr bwMode="auto">
          <a:xfrm>
            <a:off x="76200" y="76200"/>
            <a:ext cx="609600" cy="381000"/>
            <a:chOff x="48" y="48"/>
            <a:chExt cx="912" cy="288"/>
          </a:xfrm>
        </p:grpSpPr>
        <p:sp>
          <p:nvSpPr>
            <p:cNvPr id="75802"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3"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4"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5"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6"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7"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8"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09"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10"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11"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12"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13"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5814"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25616"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Common-Base</a:t>
            </a:r>
          </a:p>
        </p:txBody>
      </p:sp>
      <p:sp>
        <p:nvSpPr>
          <p:cNvPr id="25668" name="Text Box 68"/>
          <p:cNvSpPr txBox="1">
            <a:spLocks noChangeArrowheads="1"/>
          </p:cNvSpPr>
          <p:nvPr/>
        </p:nvSpPr>
        <p:spPr bwMode="auto">
          <a:xfrm>
            <a:off x="457200" y="762000"/>
            <a:ext cx="8229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Although the Common-Base configuration is not the most common biasing type, it is often helpful in the understanding of how the BJT works. </a:t>
            </a:r>
          </a:p>
        </p:txBody>
      </p:sp>
      <p:sp>
        <p:nvSpPr>
          <p:cNvPr id="25669" name="Text Box 69"/>
          <p:cNvSpPr txBox="1">
            <a:spLocks noChangeArrowheads="1"/>
          </p:cNvSpPr>
          <p:nvPr/>
        </p:nvSpPr>
        <p:spPr bwMode="auto">
          <a:xfrm>
            <a:off x="0" y="1828800"/>
            <a:ext cx="426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Emitter-Current Curves</a:t>
            </a:r>
          </a:p>
        </p:txBody>
      </p:sp>
      <p:sp>
        <p:nvSpPr>
          <p:cNvPr id="75782" name="Line 70"/>
          <p:cNvSpPr>
            <a:spLocks noChangeShapeType="1"/>
          </p:cNvSpPr>
          <p:nvPr/>
        </p:nvSpPr>
        <p:spPr bwMode="auto">
          <a:xfrm rot="10800000">
            <a:off x="1447800" y="2362200"/>
            <a:ext cx="0" cy="3657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83" name="Line 71"/>
          <p:cNvSpPr>
            <a:spLocks noChangeShapeType="1"/>
          </p:cNvSpPr>
          <p:nvPr/>
        </p:nvSpPr>
        <p:spPr bwMode="auto">
          <a:xfrm>
            <a:off x="457200" y="5867400"/>
            <a:ext cx="7467600"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2" name="Text Box 72"/>
          <p:cNvSpPr txBox="1">
            <a:spLocks noChangeArrowheads="1"/>
          </p:cNvSpPr>
          <p:nvPr/>
        </p:nvSpPr>
        <p:spPr bwMode="auto">
          <a:xfrm rot="16200000">
            <a:off x="-563562" y="4144962"/>
            <a:ext cx="2438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Saturation Region</a:t>
            </a:r>
          </a:p>
        </p:txBody>
      </p:sp>
      <p:sp>
        <p:nvSpPr>
          <p:cNvPr id="75785" name="Freeform 73"/>
          <p:cNvSpPr>
            <a:spLocks/>
          </p:cNvSpPr>
          <p:nvPr/>
        </p:nvSpPr>
        <p:spPr bwMode="auto">
          <a:xfrm>
            <a:off x="1219200" y="5410200"/>
            <a:ext cx="6248400" cy="457200"/>
          </a:xfrm>
          <a:custGeom>
            <a:avLst/>
            <a:gdLst>
              <a:gd name="T0" fmla="*/ 0 w 3984"/>
              <a:gd name="T1" fmla="*/ 2147483646 h 288"/>
              <a:gd name="T2" fmla="*/ 2147483646 w 3984"/>
              <a:gd name="T3" fmla="*/ 2147483646 h 288"/>
              <a:gd name="T4" fmla="*/ 2147483646 w 3984"/>
              <a:gd name="T5" fmla="*/ 0 h 288"/>
              <a:gd name="T6" fmla="*/ 0 60000 65536"/>
              <a:gd name="T7" fmla="*/ 0 60000 65536"/>
              <a:gd name="T8" fmla="*/ 0 60000 65536"/>
            </a:gdLst>
            <a:ahLst/>
            <a:cxnLst>
              <a:cxn ang="T6">
                <a:pos x="T0" y="T1"/>
              </a:cxn>
              <a:cxn ang="T7">
                <a:pos x="T2" y="T3"/>
              </a:cxn>
              <a:cxn ang="T8">
                <a:pos x="T4" y="T5"/>
              </a:cxn>
            </a:cxnLst>
            <a:rect l="0" t="0" r="r" b="b"/>
            <a:pathLst>
              <a:path w="3984" h="288">
                <a:moveTo>
                  <a:pt x="0" y="288"/>
                </a:moveTo>
                <a:cubicBezTo>
                  <a:pt x="13" y="252"/>
                  <a:pt x="0" y="88"/>
                  <a:pt x="80" y="72"/>
                </a:cubicBezTo>
                <a:cubicBezTo>
                  <a:pt x="160" y="56"/>
                  <a:pt x="3171" y="15"/>
                  <a:pt x="3984"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86" name="Freeform 74"/>
          <p:cNvSpPr>
            <a:spLocks/>
          </p:cNvSpPr>
          <p:nvPr/>
        </p:nvSpPr>
        <p:spPr bwMode="auto">
          <a:xfrm>
            <a:off x="1143000" y="4495800"/>
            <a:ext cx="6324600" cy="1371600"/>
          </a:xfrm>
          <a:custGeom>
            <a:avLst/>
            <a:gdLst>
              <a:gd name="T0" fmla="*/ 0 w 4080"/>
              <a:gd name="T1" fmla="*/ 2147483646 h 864"/>
              <a:gd name="T2" fmla="*/ 2147483646 w 4080"/>
              <a:gd name="T3" fmla="*/ 2147483646 h 864"/>
              <a:gd name="T4" fmla="*/ 2147483646 w 4080"/>
              <a:gd name="T5" fmla="*/ 0 h 864"/>
              <a:gd name="T6" fmla="*/ 0 60000 65536"/>
              <a:gd name="T7" fmla="*/ 0 60000 65536"/>
              <a:gd name="T8" fmla="*/ 0 60000 65536"/>
            </a:gdLst>
            <a:ahLst/>
            <a:cxnLst>
              <a:cxn ang="T6">
                <a:pos x="T0" y="T1"/>
              </a:cxn>
              <a:cxn ang="T7">
                <a:pos x="T2" y="T3"/>
              </a:cxn>
              <a:cxn ang="T8">
                <a:pos x="T4" y="T5"/>
              </a:cxn>
            </a:cxnLst>
            <a:rect l="0" t="0" r="r" b="b"/>
            <a:pathLst>
              <a:path w="4080" h="864">
                <a:moveTo>
                  <a:pt x="0" y="864"/>
                </a:moveTo>
                <a:cubicBezTo>
                  <a:pt x="27" y="768"/>
                  <a:pt x="64" y="400"/>
                  <a:pt x="160" y="288"/>
                </a:cubicBezTo>
                <a:cubicBezTo>
                  <a:pt x="256" y="176"/>
                  <a:pt x="3263" y="60"/>
                  <a:pt x="4080"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87" name="Freeform 75"/>
          <p:cNvSpPr>
            <a:spLocks/>
          </p:cNvSpPr>
          <p:nvPr/>
        </p:nvSpPr>
        <p:spPr bwMode="auto">
          <a:xfrm>
            <a:off x="1066800" y="3352800"/>
            <a:ext cx="6324600" cy="2514600"/>
          </a:xfrm>
          <a:custGeom>
            <a:avLst/>
            <a:gdLst>
              <a:gd name="T0" fmla="*/ 0 w 4128"/>
              <a:gd name="T1" fmla="*/ 2147483646 h 1584"/>
              <a:gd name="T2" fmla="*/ 2147483646 w 4128"/>
              <a:gd name="T3" fmla="*/ 2147483646 h 1584"/>
              <a:gd name="T4" fmla="*/ 2147483646 w 4128"/>
              <a:gd name="T5" fmla="*/ 0 h 1584"/>
              <a:gd name="T6" fmla="*/ 0 60000 65536"/>
              <a:gd name="T7" fmla="*/ 0 60000 65536"/>
              <a:gd name="T8" fmla="*/ 0 60000 65536"/>
            </a:gdLst>
            <a:ahLst/>
            <a:cxnLst>
              <a:cxn ang="T6">
                <a:pos x="T0" y="T1"/>
              </a:cxn>
              <a:cxn ang="T7">
                <a:pos x="T2" y="T3"/>
              </a:cxn>
              <a:cxn ang="T8">
                <a:pos x="T4" y="T5"/>
              </a:cxn>
            </a:cxnLst>
            <a:rect l="0" t="0" r="r" b="b"/>
            <a:pathLst>
              <a:path w="4128" h="1584">
                <a:moveTo>
                  <a:pt x="0" y="1584"/>
                </a:moveTo>
                <a:cubicBezTo>
                  <a:pt x="27" y="1392"/>
                  <a:pt x="64" y="576"/>
                  <a:pt x="160" y="432"/>
                </a:cubicBezTo>
                <a:cubicBezTo>
                  <a:pt x="256" y="288"/>
                  <a:pt x="3301" y="90"/>
                  <a:pt x="4128"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88" name="Freeform 76"/>
          <p:cNvSpPr>
            <a:spLocks/>
          </p:cNvSpPr>
          <p:nvPr/>
        </p:nvSpPr>
        <p:spPr bwMode="auto">
          <a:xfrm>
            <a:off x="990600" y="2362200"/>
            <a:ext cx="6324600" cy="3505200"/>
          </a:xfrm>
          <a:custGeom>
            <a:avLst/>
            <a:gdLst>
              <a:gd name="T0" fmla="*/ 0 w 4224"/>
              <a:gd name="T1" fmla="*/ 2147483646 h 2208"/>
              <a:gd name="T2" fmla="*/ 2147483646 w 4224"/>
              <a:gd name="T3" fmla="*/ 2147483646 h 2208"/>
              <a:gd name="T4" fmla="*/ 2147483646 w 4224"/>
              <a:gd name="T5" fmla="*/ 0 h 2208"/>
              <a:gd name="T6" fmla="*/ 0 60000 65536"/>
              <a:gd name="T7" fmla="*/ 0 60000 65536"/>
              <a:gd name="T8" fmla="*/ 0 60000 65536"/>
            </a:gdLst>
            <a:ahLst/>
            <a:cxnLst>
              <a:cxn ang="T6">
                <a:pos x="T0" y="T1"/>
              </a:cxn>
              <a:cxn ang="T7">
                <a:pos x="T2" y="T3"/>
              </a:cxn>
              <a:cxn ang="T8">
                <a:pos x="T4" y="T5"/>
              </a:cxn>
            </a:cxnLst>
            <a:rect l="0" t="0" r="r" b="b"/>
            <a:pathLst>
              <a:path w="4224" h="2208">
                <a:moveTo>
                  <a:pt x="0" y="2208"/>
                </a:moveTo>
                <a:cubicBezTo>
                  <a:pt x="37" y="1928"/>
                  <a:pt x="88" y="712"/>
                  <a:pt x="224" y="528"/>
                </a:cubicBezTo>
                <a:cubicBezTo>
                  <a:pt x="360" y="344"/>
                  <a:pt x="3391" y="110"/>
                  <a:pt x="4224"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89" name="Line 77"/>
          <p:cNvSpPr>
            <a:spLocks noChangeShapeType="1"/>
          </p:cNvSpPr>
          <p:nvPr/>
        </p:nvSpPr>
        <p:spPr bwMode="auto">
          <a:xfrm flipV="1">
            <a:off x="8001000" y="3124200"/>
            <a:ext cx="0" cy="15240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8" name="Text Box 78"/>
          <p:cNvSpPr txBox="1">
            <a:spLocks noChangeArrowheads="1"/>
          </p:cNvSpPr>
          <p:nvPr/>
        </p:nvSpPr>
        <p:spPr bwMode="auto">
          <a:xfrm>
            <a:off x="8001000" y="3581400"/>
            <a:ext cx="533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p>
        </p:txBody>
      </p:sp>
      <p:sp>
        <p:nvSpPr>
          <p:cNvPr id="25679" name="Text Box 79"/>
          <p:cNvSpPr txBox="1">
            <a:spLocks noChangeArrowheads="1"/>
          </p:cNvSpPr>
          <p:nvPr/>
        </p:nvSpPr>
        <p:spPr bwMode="auto">
          <a:xfrm>
            <a:off x="838200" y="2362200"/>
            <a:ext cx="533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C</a:t>
            </a:r>
          </a:p>
        </p:txBody>
      </p:sp>
      <p:sp>
        <p:nvSpPr>
          <p:cNvPr id="25680" name="Text Box 80"/>
          <p:cNvSpPr txBox="1">
            <a:spLocks noChangeArrowheads="1"/>
          </p:cNvSpPr>
          <p:nvPr/>
        </p:nvSpPr>
        <p:spPr bwMode="auto">
          <a:xfrm>
            <a:off x="7467600" y="5867400"/>
            <a:ext cx="60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CB</a:t>
            </a:r>
          </a:p>
        </p:txBody>
      </p:sp>
      <p:sp>
        <p:nvSpPr>
          <p:cNvPr id="25681" name="Text Box 81"/>
          <p:cNvSpPr txBox="1">
            <a:spLocks noChangeArrowheads="1"/>
          </p:cNvSpPr>
          <p:nvPr/>
        </p:nvSpPr>
        <p:spPr bwMode="auto">
          <a:xfrm>
            <a:off x="2743200" y="2971800"/>
            <a:ext cx="18288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Active Region</a:t>
            </a:r>
          </a:p>
        </p:txBody>
      </p:sp>
      <p:sp>
        <p:nvSpPr>
          <p:cNvPr id="75794" name="Line 82"/>
          <p:cNvSpPr>
            <a:spLocks noChangeShapeType="1"/>
          </p:cNvSpPr>
          <p:nvPr/>
        </p:nvSpPr>
        <p:spPr bwMode="auto">
          <a:xfrm>
            <a:off x="4267200" y="3352800"/>
            <a:ext cx="381000"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5" name="Line 83"/>
          <p:cNvSpPr>
            <a:spLocks noChangeShapeType="1"/>
          </p:cNvSpPr>
          <p:nvPr/>
        </p:nvSpPr>
        <p:spPr bwMode="auto">
          <a:xfrm flipV="1">
            <a:off x="3657600" y="2514600"/>
            <a:ext cx="0" cy="3810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6" name="Line 84"/>
          <p:cNvSpPr>
            <a:spLocks noChangeShapeType="1"/>
          </p:cNvSpPr>
          <p:nvPr/>
        </p:nvSpPr>
        <p:spPr bwMode="auto">
          <a:xfrm flipH="1" flipV="1">
            <a:off x="2819400" y="3352800"/>
            <a:ext cx="304800"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7" name="Line 85"/>
          <p:cNvSpPr>
            <a:spLocks noChangeShapeType="1"/>
          </p:cNvSpPr>
          <p:nvPr/>
        </p:nvSpPr>
        <p:spPr bwMode="auto">
          <a:xfrm>
            <a:off x="3657600" y="3657600"/>
            <a:ext cx="0" cy="3810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8" name="Freeform 86"/>
          <p:cNvSpPr>
            <a:spLocks/>
          </p:cNvSpPr>
          <p:nvPr/>
        </p:nvSpPr>
        <p:spPr bwMode="auto">
          <a:xfrm>
            <a:off x="1295400" y="5791200"/>
            <a:ext cx="6172200" cy="76200"/>
          </a:xfrm>
          <a:custGeom>
            <a:avLst/>
            <a:gdLst>
              <a:gd name="T0" fmla="*/ 0 w 3888"/>
              <a:gd name="T1" fmla="*/ 2147483646 h 48"/>
              <a:gd name="T2" fmla="*/ 2147483646 w 3888"/>
              <a:gd name="T3" fmla="*/ 2147483646 h 48"/>
              <a:gd name="T4" fmla="*/ 2147483646 w 3888"/>
              <a:gd name="T5" fmla="*/ 0 h 48"/>
              <a:gd name="T6" fmla="*/ 0 60000 65536"/>
              <a:gd name="T7" fmla="*/ 0 60000 65536"/>
              <a:gd name="T8" fmla="*/ 0 60000 65536"/>
            </a:gdLst>
            <a:ahLst/>
            <a:cxnLst>
              <a:cxn ang="T6">
                <a:pos x="T0" y="T1"/>
              </a:cxn>
              <a:cxn ang="T7">
                <a:pos x="T2" y="T3"/>
              </a:cxn>
              <a:cxn ang="T8">
                <a:pos x="T4" y="T5"/>
              </a:cxn>
            </a:cxnLst>
            <a:rect l="0" t="0" r="r" b="b"/>
            <a:pathLst>
              <a:path w="3888" h="48">
                <a:moveTo>
                  <a:pt x="0" y="48"/>
                </a:moveTo>
                <a:cubicBezTo>
                  <a:pt x="8" y="44"/>
                  <a:pt x="0" y="30"/>
                  <a:pt x="51" y="21"/>
                </a:cubicBezTo>
                <a:cubicBezTo>
                  <a:pt x="102" y="12"/>
                  <a:pt x="3089" y="4"/>
                  <a:pt x="3888"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9" name="Line 87"/>
          <p:cNvSpPr>
            <a:spLocks noChangeShapeType="1"/>
          </p:cNvSpPr>
          <p:nvPr/>
        </p:nvSpPr>
        <p:spPr bwMode="auto">
          <a:xfrm flipH="1">
            <a:off x="6553200" y="5562600"/>
            <a:ext cx="304800" cy="228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0" name="Line 88"/>
          <p:cNvSpPr>
            <a:spLocks noChangeShapeType="1"/>
          </p:cNvSpPr>
          <p:nvPr/>
        </p:nvSpPr>
        <p:spPr bwMode="auto">
          <a:xfrm flipV="1">
            <a:off x="6858000" y="5334000"/>
            <a:ext cx="1143000" cy="228600"/>
          </a:xfrm>
          <a:prstGeom prst="line">
            <a:avLst/>
          </a:prstGeom>
          <a:noFill/>
          <a:ln w="254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9" name="Text Box 89"/>
          <p:cNvSpPr txBox="1">
            <a:spLocks noChangeArrowheads="1"/>
          </p:cNvSpPr>
          <p:nvPr/>
        </p:nvSpPr>
        <p:spPr bwMode="auto">
          <a:xfrm>
            <a:off x="7848600" y="4953000"/>
            <a:ext cx="1143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Cutoff</a:t>
            </a:r>
          </a:p>
          <a:p>
            <a:pPr>
              <a:spcBef>
                <a:spcPct val="20000"/>
              </a:spcBef>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r>
              <a:rPr lang="en-US" altLang="en-US">
                <a:effectLst>
                  <a:outerShdw blurRad="38100" dist="38100" dir="2700000" algn="tl">
                    <a:srgbClr val="000000"/>
                  </a:outerShdw>
                </a:effectLst>
              </a:rPr>
              <a:t> = 0</a:t>
            </a:r>
          </a:p>
        </p:txBody>
      </p:sp>
    </p:spTree>
    <p:extLst>
      <p:ext uri="{BB962C8B-B14F-4D97-AF65-F5344CB8AC3E}">
        <p14:creationId xmlns:p14="http://schemas.microsoft.com/office/powerpoint/2010/main" val="700030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
          <p:cNvGrpSpPr>
            <a:grpSpLocks/>
          </p:cNvGrpSpPr>
          <p:nvPr/>
        </p:nvGrpSpPr>
        <p:grpSpPr bwMode="auto">
          <a:xfrm>
            <a:off x="76200" y="76200"/>
            <a:ext cx="609600" cy="381000"/>
            <a:chOff x="48" y="48"/>
            <a:chExt cx="912" cy="288"/>
          </a:xfrm>
        </p:grpSpPr>
        <p:sp>
          <p:nvSpPr>
            <p:cNvPr id="76883"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4"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5"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6"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7"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8"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89"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0"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1"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2"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3"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4"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6895"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38928"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Common-Base</a:t>
            </a:r>
          </a:p>
        </p:txBody>
      </p:sp>
      <p:sp>
        <p:nvSpPr>
          <p:cNvPr id="38931" name="Text Box 19"/>
          <p:cNvSpPr txBox="1">
            <a:spLocks noChangeArrowheads="1"/>
          </p:cNvSpPr>
          <p:nvPr/>
        </p:nvSpPr>
        <p:spPr bwMode="auto">
          <a:xfrm>
            <a:off x="228600" y="762000"/>
            <a:ext cx="4419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Circuit Diagram:  NPN Transistor</a:t>
            </a:r>
          </a:p>
        </p:txBody>
      </p:sp>
      <p:grpSp>
        <p:nvGrpSpPr>
          <p:cNvPr id="76805" name="Group 114"/>
          <p:cNvGrpSpPr>
            <a:grpSpLocks/>
          </p:cNvGrpSpPr>
          <p:nvPr/>
        </p:nvGrpSpPr>
        <p:grpSpPr bwMode="auto">
          <a:xfrm>
            <a:off x="4648200" y="381000"/>
            <a:ext cx="4184650" cy="3128963"/>
            <a:chOff x="2932" y="247"/>
            <a:chExt cx="2289" cy="2051"/>
          </a:xfrm>
        </p:grpSpPr>
        <p:sp>
          <p:nvSpPr>
            <p:cNvPr id="76849" name="Oval 20"/>
            <p:cNvSpPr>
              <a:spLocks noChangeArrowheads="1"/>
            </p:cNvSpPr>
            <p:nvPr/>
          </p:nvSpPr>
          <p:spPr bwMode="auto">
            <a:xfrm rot="-5400000">
              <a:off x="3837" y="627"/>
              <a:ext cx="421" cy="384"/>
            </a:xfrm>
            <a:prstGeom prst="ellipse">
              <a:avLst/>
            </a:prstGeom>
            <a:noFill/>
            <a:ln w="38100">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76850" name="Line 21"/>
            <p:cNvSpPr>
              <a:spLocks noChangeShapeType="1"/>
            </p:cNvSpPr>
            <p:nvPr/>
          </p:nvSpPr>
          <p:spPr bwMode="auto">
            <a:xfrm rot="-5400000">
              <a:off x="4048" y="728"/>
              <a:ext cx="0" cy="288"/>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1" name="Line 22"/>
            <p:cNvSpPr>
              <a:spLocks noChangeShapeType="1"/>
            </p:cNvSpPr>
            <p:nvPr/>
          </p:nvSpPr>
          <p:spPr bwMode="auto">
            <a:xfrm rot="16200000" flipH="1">
              <a:off x="3547" y="1372"/>
              <a:ext cx="1001"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2" name="Line 23"/>
            <p:cNvSpPr>
              <a:spLocks noChangeShapeType="1"/>
            </p:cNvSpPr>
            <p:nvPr/>
          </p:nvSpPr>
          <p:spPr bwMode="auto">
            <a:xfrm rot="16200000" flipV="1">
              <a:off x="3873" y="745"/>
              <a:ext cx="158" cy="96"/>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3" name="Line 24"/>
            <p:cNvSpPr>
              <a:spLocks noChangeShapeType="1"/>
            </p:cNvSpPr>
            <p:nvPr/>
          </p:nvSpPr>
          <p:spPr bwMode="auto">
            <a:xfrm rot="-5400000">
              <a:off x="4065" y="745"/>
              <a:ext cx="158" cy="96"/>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4" name="Line 25"/>
            <p:cNvSpPr>
              <a:spLocks noChangeShapeType="1"/>
            </p:cNvSpPr>
            <p:nvPr/>
          </p:nvSpPr>
          <p:spPr bwMode="auto">
            <a:xfrm rot="-5400000">
              <a:off x="4576" y="330"/>
              <a:ext cx="0" cy="768"/>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5" name="Line 26"/>
            <p:cNvSpPr>
              <a:spLocks noChangeShapeType="1"/>
            </p:cNvSpPr>
            <p:nvPr/>
          </p:nvSpPr>
          <p:spPr bwMode="auto">
            <a:xfrm rot="16200000" flipV="1">
              <a:off x="3544" y="354"/>
              <a:ext cx="0" cy="72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6" name="Line 27"/>
            <p:cNvSpPr>
              <a:spLocks noChangeShapeType="1"/>
            </p:cNvSpPr>
            <p:nvPr/>
          </p:nvSpPr>
          <p:spPr bwMode="auto">
            <a:xfrm rot="16200000" flipH="1">
              <a:off x="2604" y="1293"/>
              <a:ext cx="1159"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57" name="Line 28"/>
            <p:cNvSpPr>
              <a:spLocks noChangeShapeType="1"/>
            </p:cNvSpPr>
            <p:nvPr/>
          </p:nvSpPr>
          <p:spPr bwMode="auto">
            <a:xfrm rot="16200000" flipH="1">
              <a:off x="4380" y="1293"/>
              <a:ext cx="1159" cy="0"/>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1" name="Oval 29"/>
            <p:cNvSpPr>
              <a:spLocks noChangeArrowheads="1"/>
            </p:cNvSpPr>
            <p:nvPr/>
          </p:nvSpPr>
          <p:spPr bwMode="auto">
            <a:xfrm rot="16200000">
              <a:off x="3511" y="1776"/>
              <a:ext cx="210" cy="192"/>
            </a:xfrm>
            <a:prstGeom prst="ellipse">
              <a:avLst/>
            </a:prstGeom>
            <a:noFill/>
            <a:ln w="38100">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50000"/>
                </a:lnSpc>
                <a:defRPr/>
              </a:pPr>
              <a:r>
                <a:rPr lang="en-US" altLang="en-US" sz="1000">
                  <a:solidFill>
                    <a:srgbClr val="CCECFF"/>
                  </a:solidFill>
                  <a:effectLst>
                    <a:outerShdw blurRad="38100" dist="38100" dir="2700000" algn="tl">
                      <a:srgbClr val="000000"/>
                    </a:outerShdw>
                  </a:effectLst>
                </a:rPr>
                <a:t>+</a:t>
              </a:r>
            </a:p>
            <a:p>
              <a:pPr>
                <a:lnSpc>
                  <a:spcPct val="50000"/>
                </a:lnSpc>
                <a:defRPr/>
              </a:pPr>
              <a:r>
                <a:rPr lang="en-US" altLang="en-US" sz="1000">
                  <a:solidFill>
                    <a:srgbClr val="CCECFF"/>
                  </a:solidFill>
                  <a:effectLst>
                    <a:outerShdw blurRad="38100" dist="38100" dir="2700000" algn="tl">
                      <a:srgbClr val="000000"/>
                    </a:outerShdw>
                  </a:effectLst>
                </a:rPr>
                <a:t>_</a:t>
              </a:r>
            </a:p>
          </p:txBody>
        </p:sp>
        <p:sp>
          <p:nvSpPr>
            <p:cNvPr id="76859" name="Line 30"/>
            <p:cNvSpPr>
              <a:spLocks noChangeShapeType="1"/>
            </p:cNvSpPr>
            <p:nvPr/>
          </p:nvSpPr>
          <p:spPr bwMode="auto">
            <a:xfrm rot="16200000" flipV="1">
              <a:off x="4792" y="1705"/>
              <a:ext cx="0" cy="336"/>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0" name="Line 31"/>
            <p:cNvSpPr>
              <a:spLocks noChangeShapeType="1"/>
            </p:cNvSpPr>
            <p:nvPr/>
          </p:nvSpPr>
          <p:spPr bwMode="auto">
            <a:xfrm rot="16200000" flipV="1">
              <a:off x="4240" y="1681"/>
              <a:ext cx="0" cy="384"/>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1" name="Line 32"/>
            <p:cNvSpPr>
              <a:spLocks noChangeShapeType="1"/>
            </p:cNvSpPr>
            <p:nvPr/>
          </p:nvSpPr>
          <p:spPr bwMode="auto">
            <a:xfrm rot="16200000" flipV="1">
              <a:off x="3880" y="1705"/>
              <a:ext cx="0" cy="336"/>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2" name="Line 33"/>
            <p:cNvSpPr>
              <a:spLocks noChangeShapeType="1"/>
            </p:cNvSpPr>
            <p:nvPr/>
          </p:nvSpPr>
          <p:spPr bwMode="auto">
            <a:xfrm rot="16200000" flipV="1">
              <a:off x="3352" y="1705"/>
              <a:ext cx="0" cy="336"/>
            </a:xfrm>
            <a:prstGeom prst="line">
              <a:avLst/>
            </a:prstGeom>
            <a:noFill/>
            <a:ln w="381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46" name="Oval 34"/>
            <p:cNvSpPr>
              <a:spLocks noChangeArrowheads="1"/>
            </p:cNvSpPr>
            <p:nvPr/>
          </p:nvSpPr>
          <p:spPr bwMode="auto">
            <a:xfrm rot="16200000">
              <a:off x="4423" y="1776"/>
              <a:ext cx="210" cy="192"/>
            </a:xfrm>
            <a:prstGeom prst="ellipse">
              <a:avLst/>
            </a:prstGeom>
            <a:noFill/>
            <a:ln w="38100">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50000"/>
                </a:lnSpc>
                <a:defRPr/>
              </a:pPr>
              <a:r>
                <a:rPr lang="en-US" altLang="en-US" sz="1000">
                  <a:solidFill>
                    <a:srgbClr val="CCECFF"/>
                  </a:solidFill>
                  <a:effectLst>
                    <a:outerShdw blurRad="38100" dist="38100" dir="2700000" algn="tl">
                      <a:srgbClr val="000000"/>
                    </a:outerShdw>
                  </a:effectLst>
                </a:rPr>
                <a:t>+</a:t>
              </a:r>
            </a:p>
            <a:p>
              <a:pPr>
                <a:lnSpc>
                  <a:spcPct val="50000"/>
                </a:lnSpc>
                <a:defRPr/>
              </a:pPr>
              <a:r>
                <a:rPr lang="en-US" altLang="en-US" sz="1000">
                  <a:solidFill>
                    <a:srgbClr val="CCECFF"/>
                  </a:solidFill>
                  <a:effectLst>
                    <a:outerShdw blurRad="38100" dist="38100" dir="2700000" algn="tl">
                      <a:srgbClr val="000000"/>
                    </a:outerShdw>
                  </a:effectLst>
                </a:rPr>
                <a:t>_</a:t>
              </a:r>
            </a:p>
          </p:txBody>
        </p:sp>
        <p:sp>
          <p:nvSpPr>
            <p:cNvPr id="76864" name="Line 35"/>
            <p:cNvSpPr>
              <a:spLocks noChangeShapeType="1"/>
            </p:cNvSpPr>
            <p:nvPr/>
          </p:nvSpPr>
          <p:spPr bwMode="auto">
            <a:xfrm rot="-5400000">
              <a:off x="4065" y="745"/>
              <a:ext cx="158" cy="96"/>
            </a:xfrm>
            <a:prstGeom prst="line">
              <a:avLst/>
            </a:prstGeom>
            <a:noFill/>
            <a:ln w="127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5" name="Line 36"/>
            <p:cNvSpPr>
              <a:spLocks noChangeShapeType="1"/>
            </p:cNvSpPr>
            <p:nvPr/>
          </p:nvSpPr>
          <p:spPr bwMode="auto">
            <a:xfrm rot="-5400000">
              <a:off x="3520" y="570"/>
              <a:ext cx="0" cy="288"/>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6" name="Line 37"/>
            <p:cNvSpPr>
              <a:spLocks noChangeShapeType="1"/>
            </p:cNvSpPr>
            <p:nvPr/>
          </p:nvSpPr>
          <p:spPr bwMode="auto">
            <a:xfrm rot="-5400000">
              <a:off x="4432" y="570"/>
              <a:ext cx="0" cy="288"/>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67" name="Oval 38"/>
            <p:cNvSpPr>
              <a:spLocks noChangeArrowheads="1"/>
            </p:cNvSpPr>
            <p:nvPr/>
          </p:nvSpPr>
          <p:spPr bwMode="auto">
            <a:xfrm rot="-5400000">
              <a:off x="4909" y="716"/>
              <a:ext cx="53" cy="48"/>
            </a:xfrm>
            <a:prstGeom prst="ellipse">
              <a:avLst/>
            </a:prstGeom>
            <a:solidFill>
              <a:srgbClr val="99CCFF"/>
            </a:solidFill>
            <a:ln>
              <a:noFill/>
            </a:ln>
            <a:effectLst/>
            <a:extLst>
              <a:ext uri="{91240B29-F687-4F45-9708-019B960494DF}">
                <a14:hiddenLine xmlns:a14="http://schemas.microsoft.com/office/drawing/2010/main" w="38100">
                  <a:solidFill>
                    <a:srgbClr val="99CC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38951" name="Text Box 39"/>
            <p:cNvSpPr txBox="1">
              <a:spLocks noChangeArrowheads="1"/>
            </p:cNvSpPr>
            <p:nvPr/>
          </p:nvSpPr>
          <p:spPr bwMode="auto">
            <a:xfrm>
              <a:off x="3364" y="352"/>
              <a:ext cx="36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I</a:t>
              </a:r>
              <a:r>
                <a:rPr lang="en-US" altLang="en-US" baseline="-25000">
                  <a:solidFill>
                    <a:srgbClr val="CCECFF"/>
                  </a:solidFill>
                  <a:effectLst>
                    <a:outerShdw blurRad="38100" dist="38100" dir="2700000" algn="tl">
                      <a:srgbClr val="000000"/>
                    </a:outerShdw>
                  </a:effectLst>
                </a:rPr>
                <a:t>C</a:t>
              </a:r>
            </a:p>
          </p:txBody>
        </p:sp>
        <p:sp>
          <p:nvSpPr>
            <p:cNvPr id="38952" name="Text Box 40"/>
            <p:cNvSpPr txBox="1">
              <a:spLocks noChangeArrowheads="1"/>
            </p:cNvSpPr>
            <p:nvPr/>
          </p:nvSpPr>
          <p:spPr bwMode="auto">
            <a:xfrm>
              <a:off x="4324" y="352"/>
              <a:ext cx="36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I</a:t>
              </a:r>
              <a:r>
                <a:rPr lang="en-US" altLang="en-US" baseline="-25000">
                  <a:solidFill>
                    <a:srgbClr val="CCECFF"/>
                  </a:solidFill>
                  <a:effectLst>
                    <a:outerShdw blurRad="38100" dist="38100" dir="2700000" algn="tl">
                      <a:srgbClr val="000000"/>
                    </a:outerShdw>
                  </a:effectLst>
                </a:rPr>
                <a:t>E</a:t>
              </a:r>
            </a:p>
          </p:txBody>
        </p:sp>
        <p:sp>
          <p:nvSpPr>
            <p:cNvPr id="76870" name="Line 41"/>
            <p:cNvSpPr>
              <a:spLocks noChangeShapeType="1"/>
            </p:cNvSpPr>
            <p:nvPr/>
          </p:nvSpPr>
          <p:spPr bwMode="auto">
            <a:xfrm rot="-5400000">
              <a:off x="3863" y="1636"/>
              <a:ext cx="369"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954" name="Text Box 42"/>
            <p:cNvSpPr txBox="1">
              <a:spLocks noChangeArrowheads="1"/>
            </p:cNvSpPr>
            <p:nvPr/>
          </p:nvSpPr>
          <p:spPr bwMode="auto">
            <a:xfrm>
              <a:off x="3748" y="1247"/>
              <a:ext cx="36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I</a:t>
              </a:r>
              <a:r>
                <a:rPr lang="en-US" altLang="en-US" baseline="-25000">
                  <a:solidFill>
                    <a:srgbClr val="CCECFF"/>
                  </a:solidFill>
                  <a:effectLst>
                    <a:outerShdw blurRad="38100" dist="38100" dir="2700000" algn="tl">
                      <a:srgbClr val="000000"/>
                    </a:outerShdw>
                  </a:effectLst>
                </a:rPr>
                <a:t>B</a:t>
              </a:r>
            </a:p>
          </p:txBody>
        </p:sp>
        <p:sp>
          <p:nvSpPr>
            <p:cNvPr id="38955" name="Text Box 43"/>
            <p:cNvSpPr txBox="1">
              <a:spLocks noChangeArrowheads="1"/>
            </p:cNvSpPr>
            <p:nvPr/>
          </p:nvSpPr>
          <p:spPr bwMode="auto">
            <a:xfrm>
              <a:off x="3360" y="2038"/>
              <a:ext cx="47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V</a:t>
              </a:r>
              <a:r>
                <a:rPr lang="en-US" altLang="en-US" baseline="-25000">
                  <a:solidFill>
                    <a:srgbClr val="CCECFF"/>
                  </a:solidFill>
                  <a:effectLst>
                    <a:outerShdw blurRad="38100" dist="38100" dir="2700000" algn="tl">
                      <a:srgbClr val="000000"/>
                    </a:outerShdw>
                  </a:effectLst>
                </a:rPr>
                <a:t>CB</a:t>
              </a:r>
            </a:p>
          </p:txBody>
        </p:sp>
        <p:sp>
          <p:nvSpPr>
            <p:cNvPr id="38956" name="Text Box 44"/>
            <p:cNvSpPr txBox="1">
              <a:spLocks noChangeArrowheads="1"/>
            </p:cNvSpPr>
            <p:nvPr/>
          </p:nvSpPr>
          <p:spPr bwMode="auto">
            <a:xfrm>
              <a:off x="4272" y="2038"/>
              <a:ext cx="47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V</a:t>
              </a:r>
              <a:r>
                <a:rPr lang="en-US" altLang="en-US" baseline="-25000">
                  <a:solidFill>
                    <a:srgbClr val="CCECFF"/>
                  </a:solidFill>
                  <a:effectLst>
                    <a:outerShdw blurRad="38100" dist="38100" dir="2700000" algn="tl">
                      <a:srgbClr val="000000"/>
                    </a:outerShdw>
                  </a:effectLst>
                </a:rPr>
                <a:t>BE</a:t>
              </a:r>
            </a:p>
          </p:txBody>
        </p:sp>
        <p:sp>
          <p:nvSpPr>
            <p:cNvPr id="38957" name="Text Box 45"/>
            <p:cNvSpPr txBox="1">
              <a:spLocks noChangeArrowheads="1"/>
            </p:cNvSpPr>
            <p:nvPr/>
          </p:nvSpPr>
          <p:spPr bwMode="auto">
            <a:xfrm>
              <a:off x="4852" y="457"/>
              <a:ext cx="36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E</a:t>
              </a:r>
              <a:endParaRPr lang="en-US" altLang="en-US" baseline="-25000">
                <a:solidFill>
                  <a:srgbClr val="CCECFF"/>
                </a:solidFill>
                <a:effectLst>
                  <a:outerShdw blurRad="38100" dist="38100" dir="2700000" algn="tl">
                    <a:srgbClr val="000000"/>
                  </a:outerShdw>
                </a:effectLst>
              </a:endParaRPr>
            </a:p>
          </p:txBody>
        </p:sp>
        <p:sp>
          <p:nvSpPr>
            <p:cNvPr id="38958" name="Text Box 46"/>
            <p:cNvSpPr txBox="1">
              <a:spLocks noChangeArrowheads="1"/>
            </p:cNvSpPr>
            <p:nvPr/>
          </p:nvSpPr>
          <p:spPr bwMode="auto">
            <a:xfrm>
              <a:off x="2932" y="457"/>
              <a:ext cx="36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C</a:t>
              </a:r>
              <a:endParaRPr lang="en-US" altLang="en-US" baseline="-25000">
                <a:solidFill>
                  <a:srgbClr val="CCECFF"/>
                </a:solidFill>
                <a:effectLst>
                  <a:outerShdw blurRad="38100" dist="38100" dir="2700000" algn="tl">
                    <a:srgbClr val="000000"/>
                  </a:outerShdw>
                </a:effectLst>
              </a:endParaRPr>
            </a:p>
          </p:txBody>
        </p:sp>
        <p:sp>
          <p:nvSpPr>
            <p:cNvPr id="38959" name="Text Box 47"/>
            <p:cNvSpPr txBox="1">
              <a:spLocks noChangeArrowheads="1"/>
            </p:cNvSpPr>
            <p:nvPr/>
          </p:nvSpPr>
          <p:spPr bwMode="auto">
            <a:xfrm>
              <a:off x="3845" y="1880"/>
              <a:ext cx="368"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B</a:t>
              </a:r>
              <a:endParaRPr lang="en-US" altLang="en-US" baseline="-25000">
                <a:solidFill>
                  <a:srgbClr val="CCECFF"/>
                </a:solidFill>
                <a:effectLst>
                  <a:outerShdw blurRad="38100" dist="38100" dir="2700000" algn="tl">
                    <a:srgbClr val="000000"/>
                  </a:outerShdw>
                </a:effectLst>
              </a:endParaRPr>
            </a:p>
          </p:txBody>
        </p:sp>
        <p:sp>
          <p:nvSpPr>
            <p:cNvPr id="38960" name="Text Box 48"/>
            <p:cNvSpPr txBox="1">
              <a:spLocks noChangeArrowheads="1"/>
            </p:cNvSpPr>
            <p:nvPr/>
          </p:nvSpPr>
          <p:spPr bwMode="auto">
            <a:xfrm>
              <a:off x="3792" y="247"/>
              <a:ext cx="47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V</a:t>
              </a:r>
              <a:r>
                <a:rPr lang="en-US" altLang="en-US" baseline="-25000">
                  <a:solidFill>
                    <a:srgbClr val="CCECFF"/>
                  </a:solidFill>
                  <a:effectLst>
                    <a:outerShdw blurRad="38100" dist="38100" dir="2700000" algn="tl">
                      <a:srgbClr val="000000"/>
                    </a:outerShdw>
                  </a:effectLst>
                </a:rPr>
                <a:t>CE</a:t>
              </a:r>
            </a:p>
          </p:txBody>
        </p:sp>
        <p:sp>
          <p:nvSpPr>
            <p:cNvPr id="38961" name="Text Box 49"/>
            <p:cNvSpPr txBox="1">
              <a:spLocks noChangeArrowheads="1"/>
            </p:cNvSpPr>
            <p:nvPr/>
          </p:nvSpPr>
          <p:spPr bwMode="auto">
            <a:xfrm>
              <a:off x="4224" y="960"/>
              <a:ext cx="47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V</a:t>
              </a:r>
              <a:r>
                <a:rPr lang="en-US" altLang="en-US" baseline="-25000">
                  <a:solidFill>
                    <a:srgbClr val="CCECFF"/>
                  </a:solidFill>
                  <a:effectLst>
                    <a:outerShdw blurRad="38100" dist="38100" dir="2700000" algn="tl">
                      <a:srgbClr val="000000"/>
                    </a:outerShdw>
                  </a:effectLst>
                </a:rPr>
                <a:t>BE</a:t>
              </a:r>
            </a:p>
          </p:txBody>
        </p:sp>
        <p:sp>
          <p:nvSpPr>
            <p:cNvPr id="38962" name="Text Box 50"/>
            <p:cNvSpPr txBox="1">
              <a:spLocks noChangeArrowheads="1"/>
            </p:cNvSpPr>
            <p:nvPr/>
          </p:nvSpPr>
          <p:spPr bwMode="auto">
            <a:xfrm>
              <a:off x="3504" y="960"/>
              <a:ext cx="47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solidFill>
                    <a:srgbClr val="CCECFF"/>
                  </a:solidFill>
                  <a:effectLst>
                    <a:outerShdw blurRad="38100" dist="38100" dir="2700000" algn="tl">
                      <a:srgbClr val="000000"/>
                    </a:outerShdw>
                  </a:effectLst>
                </a:rPr>
                <a:t>V</a:t>
              </a:r>
              <a:r>
                <a:rPr lang="en-US" altLang="en-US" baseline="-25000">
                  <a:solidFill>
                    <a:srgbClr val="CCECFF"/>
                  </a:solidFill>
                  <a:effectLst>
                    <a:outerShdw blurRad="38100" dist="38100" dir="2700000" algn="tl">
                      <a:srgbClr val="000000"/>
                    </a:outerShdw>
                  </a:effectLst>
                </a:rPr>
                <a:t>CB</a:t>
              </a:r>
            </a:p>
          </p:txBody>
        </p:sp>
        <p:sp>
          <p:nvSpPr>
            <p:cNvPr id="76880" name="Freeform 51"/>
            <p:cNvSpPr>
              <a:spLocks/>
            </p:cNvSpPr>
            <p:nvPr/>
          </p:nvSpPr>
          <p:spPr bwMode="auto">
            <a:xfrm rot="-5400000">
              <a:off x="4045" y="849"/>
              <a:ext cx="338" cy="236"/>
            </a:xfrm>
            <a:custGeom>
              <a:avLst/>
              <a:gdLst>
                <a:gd name="T0" fmla="*/ 0 w 308"/>
                <a:gd name="T1" fmla="*/ 0 h 236"/>
                <a:gd name="T2" fmla="*/ 244 w 308"/>
                <a:gd name="T3" fmla="*/ 148 h 236"/>
                <a:gd name="T4" fmla="*/ 858 w 308"/>
                <a:gd name="T5" fmla="*/ 236 h 236"/>
                <a:gd name="T6" fmla="*/ 0 60000 65536"/>
                <a:gd name="T7" fmla="*/ 0 60000 65536"/>
                <a:gd name="T8" fmla="*/ 0 60000 65536"/>
              </a:gdLst>
              <a:ahLst/>
              <a:cxnLst>
                <a:cxn ang="T6">
                  <a:pos x="T0" y="T1"/>
                </a:cxn>
                <a:cxn ang="T7">
                  <a:pos x="T2" y="T3"/>
                </a:cxn>
                <a:cxn ang="T8">
                  <a:pos x="T4" y="T5"/>
                </a:cxn>
              </a:cxnLst>
              <a:rect l="0" t="0" r="r" b="b"/>
              <a:pathLst>
                <a:path w="308" h="236">
                  <a:moveTo>
                    <a:pt x="0" y="0"/>
                  </a:moveTo>
                  <a:cubicBezTo>
                    <a:pt x="15" y="25"/>
                    <a:pt x="37" y="109"/>
                    <a:pt x="88" y="148"/>
                  </a:cubicBezTo>
                  <a:cubicBezTo>
                    <a:pt x="136" y="188"/>
                    <a:pt x="262" y="218"/>
                    <a:pt x="308" y="236"/>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81" name="Freeform 52"/>
            <p:cNvSpPr>
              <a:spLocks/>
            </p:cNvSpPr>
            <p:nvPr/>
          </p:nvSpPr>
          <p:spPr bwMode="auto">
            <a:xfrm rot="-5400000">
              <a:off x="3994" y="380"/>
              <a:ext cx="123" cy="385"/>
            </a:xfrm>
            <a:custGeom>
              <a:avLst/>
              <a:gdLst>
                <a:gd name="T0" fmla="*/ 0 w 112"/>
                <a:gd name="T1" fmla="*/ 385 h 385"/>
                <a:gd name="T2" fmla="*/ 308 w 112"/>
                <a:gd name="T3" fmla="*/ 229 h 385"/>
                <a:gd name="T4" fmla="*/ 133 w 112"/>
                <a:gd name="T5" fmla="*/ 0 h 385"/>
                <a:gd name="T6" fmla="*/ 0 60000 65536"/>
                <a:gd name="T7" fmla="*/ 0 60000 65536"/>
                <a:gd name="T8" fmla="*/ 0 60000 65536"/>
              </a:gdLst>
              <a:ahLst/>
              <a:cxnLst>
                <a:cxn ang="T6">
                  <a:pos x="T0" y="T1"/>
                </a:cxn>
                <a:cxn ang="T7">
                  <a:pos x="T2" y="T3"/>
                </a:cxn>
                <a:cxn ang="T8">
                  <a:pos x="T4" y="T5"/>
                </a:cxn>
              </a:cxnLst>
              <a:rect l="0" t="0" r="r" b="b"/>
              <a:pathLst>
                <a:path w="112" h="385">
                  <a:moveTo>
                    <a:pt x="0" y="385"/>
                  </a:moveTo>
                  <a:cubicBezTo>
                    <a:pt x="17" y="359"/>
                    <a:pt x="101" y="293"/>
                    <a:pt x="109" y="229"/>
                  </a:cubicBezTo>
                  <a:cubicBezTo>
                    <a:pt x="112" y="167"/>
                    <a:pt x="60" y="48"/>
                    <a:pt x="47" y="0"/>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82" name="Freeform 53"/>
            <p:cNvSpPr>
              <a:spLocks/>
            </p:cNvSpPr>
            <p:nvPr/>
          </p:nvSpPr>
          <p:spPr bwMode="auto">
            <a:xfrm rot="-5400000">
              <a:off x="3712" y="833"/>
              <a:ext cx="347" cy="196"/>
            </a:xfrm>
            <a:custGeom>
              <a:avLst/>
              <a:gdLst>
                <a:gd name="T0" fmla="*/ 883 w 316"/>
                <a:gd name="T1" fmla="*/ 28 h 196"/>
                <a:gd name="T2" fmla="*/ 434 w 316"/>
                <a:gd name="T3" fmla="*/ 28 h 196"/>
                <a:gd name="T4" fmla="*/ 0 w 316"/>
                <a:gd name="T5" fmla="*/ 196 h 196"/>
                <a:gd name="T6" fmla="*/ 0 60000 65536"/>
                <a:gd name="T7" fmla="*/ 0 60000 65536"/>
                <a:gd name="T8" fmla="*/ 0 60000 65536"/>
              </a:gdLst>
              <a:ahLst/>
              <a:cxnLst>
                <a:cxn ang="T6">
                  <a:pos x="T0" y="T1"/>
                </a:cxn>
                <a:cxn ang="T7">
                  <a:pos x="T2" y="T3"/>
                </a:cxn>
                <a:cxn ang="T8">
                  <a:pos x="T4" y="T5"/>
                </a:cxn>
              </a:cxnLst>
              <a:rect l="0" t="0" r="r" b="b"/>
              <a:pathLst>
                <a:path w="316" h="196">
                  <a:moveTo>
                    <a:pt x="316" y="28"/>
                  </a:moveTo>
                  <a:cubicBezTo>
                    <a:pt x="289" y="28"/>
                    <a:pt x="209" y="0"/>
                    <a:pt x="156" y="28"/>
                  </a:cubicBezTo>
                  <a:cubicBezTo>
                    <a:pt x="99" y="54"/>
                    <a:pt x="32" y="161"/>
                    <a:pt x="0" y="196"/>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aphicFrame>
        <p:nvGraphicFramePr>
          <p:cNvPr id="39080" name="Group 168"/>
          <p:cNvGraphicFramePr>
            <a:graphicFrameLocks noGrp="1"/>
          </p:cNvGraphicFramePr>
          <p:nvPr/>
        </p:nvGraphicFramePr>
        <p:xfrm>
          <a:off x="533400" y="3657600"/>
          <a:ext cx="8229600" cy="2759074"/>
        </p:xfrm>
        <a:graphic>
          <a:graphicData uri="http://schemas.openxmlformats.org/drawingml/2006/table">
            <a:tbl>
              <a:tblPr/>
              <a:tblGrid>
                <a:gridCol w="1752600">
                  <a:extLst>
                    <a:ext uri="{9D8B030D-6E8A-4147-A177-3AD203B41FA5}">
                      <a16:colId xmlns:a16="http://schemas.microsoft.com/office/drawing/2014/main" val="363931063"/>
                    </a:ext>
                  </a:extLst>
                </a:gridCol>
                <a:gridCol w="1066800">
                  <a:extLst>
                    <a:ext uri="{9D8B030D-6E8A-4147-A177-3AD203B41FA5}">
                      <a16:colId xmlns:a16="http://schemas.microsoft.com/office/drawing/2014/main" val="3132557209"/>
                    </a:ext>
                  </a:extLst>
                </a:gridCol>
                <a:gridCol w="1295400">
                  <a:extLst>
                    <a:ext uri="{9D8B030D-6E8A-4147-A177-3AD203B41FA5}">
                      <a16:colId xmlns:a16="http://schemas.microsoft.com/office/drawing/2014/main" val="3444801669"/>
                    </a:ext>
                  </a:extLst>
                </a:gridCol>
                <a:gridCol w="914400">
                  <a:extLst>
                    <a:ext uri="{9D8B030D-6E8A-4147-A177-3AD203B41FA5}">
                      <a16:colId xmlns:a16="http://schemas.microsoft.com/office/drawing/2014/main" val="4115844754"/>
                    </a:ext>
                  </a:extLst>
                </a:gridCol>
                <a:gridCol w="1600200">
                  <a:extLst>
                    <a:ext uri="{9D8B030D-6E8A-4147-A177-3AD203B41FA5}">
                      <a16:colId xmlns:a16="http://schemas.microsoft.com/office/drawing/2014/main" val="1547430908"/>
                    </a:ext>
                  </a:extLst>
                </a:gridCol>
                <a:gridCol w="838200">
                  <a:extLst>
                    <a:ext uri="{9D8B030D-6E8A-4147-A177-3AD203B41FA5}">
                      <a16:colId xmlns:a16="http://schemas.microsoft.com/office/drawing/2014/main" val="236570158"/>
                    </a:ext>
                  </a:extLst>
                </a:gridCol>
                <a:gridCol w="762000">
                  <a:extLst>
                    <a:ext uri="{9D8B030D-6E8A-4147-A177-3AD203B41FA5}">
                      <a16:colId xmlns:a16="http://schemas.microsoft.com/office/drawing/2014/main" val="3779909761"/>
                    </a:ext>
                  </a:extLst>
                </a:gridCol>
              </a:tblGrid>
              <a:tr h="844744">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Region of Operation</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I</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C</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CE</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BE</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CB</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C-B Bias</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E-B Bias</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9295917"/>
                  </a:ext>
                </a:extLst>
              </a:tr>
              <a:tr h="616092">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Active</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sym typeface="Math A" pitchFamily="18" charset="2"/>
                        </a:rPr>
                        <a:t></a:t>
                      </a: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I</a:t>
                      </a:r>
                      <a:r>
                        <a:rPr kumimoji="0" lang="en-US" altLang="en-US" sz="20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B</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BE</a:t>
                      </a: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CE</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~0.7V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sym typeface="Math B" pitchFamily="2" charset="2"/>
                        </a:rPr>
                        <a:t></a:t>
                      </a: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 0V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Rev.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Fwd.</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6492713"/>
                  </a:ext>
                </a:extLst>
              </a:tr>
              <a:tr h="597037">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Saturation</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Max</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~0V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~0.7V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-0.7V&lt;V</a:t>
                      </a:r>
                      <a:r>
                        <a:rPr kumimoji="0" lang="en-US" altLang="en-US" sz="20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CE</a:t>
                      </a: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&lt;0</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Fwd.</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Fwd.</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3753799"/>
                  </a:ext>
                </a:extLst>
              </a:tr>
              <a:tr h="701201">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Cutoff</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~0</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BE</a:t>
                      </a: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2000" b="1" i="0" u="none" strike="noStrike" cap="none" normalizeH="0" baseline="-25000" smtClean="0">
                          <a:ln>
                            <a:noFill/>
                          </a:ln>
                          <a:solidFill>
                            <a:srgbClr val="FF0000"/>
                          </a:solidFill>
                          <a:effectLst/>
                          <a:latin typeface="Arial" panose="020B0604020202020204" pitchFamily="34" charset="0"/>
                          <a:cs typeface="Times New Roman" panose="02020603050405020304" pitchFamily="18" charset="0"/>
                        </a:rPr>
                        <a:t>CE</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sym typeface="Math B" pitchFamily="2" charset="2"/>
                        </a:rPr>
                        <a:t></a:t>
                      </a: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 0V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sym typeface="Math B" pitchFamily="2" charset="2"/>
                        </a:rPr>
                        <a:t> 0V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Rev.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None/Rev.</a:t>
                      </a:r>
                    </a:p>
                  </a:txBody>
                  <a:tcPr marL="45720" marR="45720" marT="45731" marB="45731" anchor="ctr" anchorCtr="1"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2636333"/>
                  </a:ext>
                </a:extLst>
              </a:tr>
            </a:tbl>
          </a:graphicData>
        </a:graphic>
      </p:graphicFrame>
      <p:sp>
        <p:nvSpPr>
          <p:cNvPr id="76848" name="Text Box 169"/>
          <p:cNvSpPr txBox="1">
            <a:spLocks noChangeArrowheads="1"/>
          </p:cNvSpPr>
          <p:nvPr/>
        </p:nvSpPr>
        <p:spPr bwMode="auto">
          <a:xfrm>
            <a:off x="457200" y="1752600"/>
            <a:ext cx="4495800" cy="1477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r>
              <a:rPr lang="en-US" altLang="en-US">
                <a:solidFill>
                  <a:srgbClr val="FF0000"/>
                </a:solidFill>
              </a:rPr>
              <a:t>The Table Below lists assumptions that can be made for the attributes of the common-base biased circuit in the different regions of operation. Given for a Silicon NPN transistor.</a:t>
            </a:r>
          </a:p>
        </p:txBody>
      </p:sp>
    </p:spTree>
    <p:extLst>
      <p:ext uri="{BB962C8B-B14F-4D97-AF65-F5344CB8AC3E}">
        <p14:creationId xmlns:p14="http://schemas.microsoft.com/office/powerpoint/2010/main" val="67318183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857250"/>
            <a:ext cx="8143875"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827" name="Rectangle 2"/>
          <p:cNvSpPr>
            <a:spLocks noChangeArrowheads="1"/>
          </p:cNvSpPr>
          <p:nvPr/>
        </p:nvSpPr>
        <p:spPr bwMode="auto">
          <a:xfrm>
            <a:off x="71438" y="71438"/>
            <a:ext cx="8858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CE CONFIGURATIONS</a:t>
            </a:r>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28813"/>
            <a:ext cx="5062538"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4288" y="6211888"/>
            <a:ext cx="7929563" cy="646112"/>
          </a:xfrm>
          <a:prstGeom prst="rect">
            <a:avLst/>
          </a:prstGeom>
        </p:spPr>
        <p:txBody>
          <a:bodyPr>
            <a:spAutoFit/>
          </a:bodyPr>
          <a:lstStyle/>
          <a:p>
            <a:pPr algn="ctr">
              <a:defRPr/>
            </a:pPr>
            <a:r>
              <a:rPr lang="en-IN" b="1" dirty="0">
                <a:solidFill>
                  <a:schemeClr val="accent1">
                    <a:lumMod val="75000"/>
                  </a:schemeClr>
                </a:solidFill>
                <a:latin typeface="Arial" charset="0"/>
                <a:cs typeface="Arial" charset="0"/>
              </a:rPr>
              <a:t>Notation and symbols for common-emitter configuration (a) </a:t>
            </a:r>
            <a:r>
              <a:rPr lang="en-IN" b="1" i="1" dirty="0">
                <a:solidFill>
                  <a:schemeClr val="accent1">
                    <a:lumMod val="75000"/>
                  </a:schemeClr>
                </a:solidFill>
                <a:latin typeface="Arial" charset="0"/>
                <a:cs typeface="Arial" charset="0"/>
              </a:rPr>
              <a:t>n–p–n transistor (b) p–n–p transistor</a:t>
            </a:r>
            <a:endParaRPr lang="en-IN" b="1" dirty="0">
              <a:solidFill>
                <a:schemeClr val="accent1">
                  <a:lumMod val="75000"/>
                </a:schemeClr>
              </a:solidFill>
              <a:latin typeface="Arial" charset="0"/>
              <a:cs typeface="Arial" charset="0"/>
            </a:endParaRPr>
          </a:p>
        </p:txBody>
      </p:sp>
      <p:sp>
        <p:nvSpPr>
          <p:cNvPr id="6" name="Rectangle 5"/>
          <p:cNvSpPr/>
          <p:nvPr/>
        </p:nvSpPr>
        <p:spPr>
          <a:xfrm>
            <a:off x="357188" y="817563"/>
            <a:ext cx="8286750" cy="1200150"/>
          </a:xfrm>
          <a:prstGeom prst="rect">
            <a:avLst/>
          </a:prstGeom>
        </p:spPr>
        <p:txBody>
          <a:bodyPr>
            <a:spAutoFit/>
          </a:bodyPr>
          <a:lstStyle/>
          <a:p>
            <a:pPr algn="just">
              <a:buClr>
                <a:schemeClr val="accent1">
                  <a:lumMod val="75000"/>
                </a:schemeClr>
              </a:buClr>
              <a:buFont typeface="Wingdings" pitchFamily="2" charset="2"/>
              <a:buChar char="v"/>
              <a:defRPr/>
            </a:pPr>
            <a:r>
              <a:rPr lang="en-IN" b="1" dirty="0">
                <a:latin typeface="Arial" charset="0"/>
                <a:cs typeface="Arial" charset="0"/>
              </a:rPr>
              <a:t> </a:t>
            </a:r>
            <a:r>
              <a:rPr lang="en-IN" b="1" dirty="0">
                <a:solidFill>
                  <a:schemeClr val="accent1">
                    <a:lumMod val="75000"/>
                  </a:schemeClr>
                </a:solidFill>
                <a:latin typeface="Arial" charset="0"/>
                <a:cs typeface="Arial" charset="0"/>
              </a:rPr>
              <a:t>Common-emitter (CE) Mode</a:t>
            </a:r>
          </a:p>
          <a:p>
            <a:pPr lvl="1" algn="just">
              <a:buClr>
                <a:schemeClr val="accent1">
                  <a:lumMod val="75000"/>
                </a:schemeClr>
              </a:buClr>
              <a:buFont typeface="Wingdings" pitchFamily="2" charset="2"/>
              <a:buChar char="Ø"/>
              <a:defRPr/>
            </a:pPr>
            <a:r>
              <a:rPr lang="en-IN" b="1" dirty="0">
                <a:solidFill>
                  <a:schemeClr val="accent1">
                    <a:lumMod val="75000"/>
                  </a:schemeClr>
                </a:solidFill>
                <a:latin typeface="Arial" charset="0"/>
                <a:cs typeface="Arial" charset="0"/>
              </a:rPr>
              <a:t> </a:t>
            </a:r>
            <a:r>
              <a:rPr lang="en-IN" dirty="0">
                <a:latin typeface="Arial" charset="0"/>
                <a:cs typeface="Arial" charset="0"/>
              </a:rPr>
              <a:t>When the emitter terminal is common to both the input and the output circuits, the mode of operation is called the common-emitter (CE) mode or the ground–emitter configuration of the transistor.</a:t>
            </a:r>
          </a:p>
        </p:txBody>
      </p:sp>
      <p:pic>
        <p:nvPicPr>
          <p:cNvPr id="778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2286000"/>
            <a:ext cx="371475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Rectangle 2"/>
          <p:cNvSpPr>
            <a:spLocks noChangeArrowheads="1"/>
          </p:cNvSpPr>
          <p:nvPr/>
        </p:nvSpPr>
        <p:spPr bwMode="auto">
          <a:xfrm>
            <a:off x="4953000" y="536733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IN" altLang="en-US" b="1">
                <a:solidFill>
                  <a:srgbClr val="C00000"/>
                </a:solidFill>
              </a:rPr>
              <a:t>Input characteristics in the CE mode</a:t>
            </a:r>
          </a:p>
        </p:txBody>
      </p:sp>
    </p:spTree>
    <p:extLst>
      <p:ext uri="{BB962C8B-B14F-4D97-AF65-F5344CB8AC3E}">
        <p14:creationId xmlns:p14="http://schemas.microsoft.com/office/powerpoint/2010/main" val="16726689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
          <p:cNvGrpSpPr>
            <a:grpSpLocks/>
          </p:cNvGrpSpPr>
          <p:nvPr/>
        </p:nvGrpSpPr>
        <p:grpSpPr bwMode="auto">
          <a:xfrm>
            <a:off x="76200" y="76200"/>
            <a:ext cx="609600" cy="381000"/>
            <a:chOff x="48" y="48"/>
            <a:chExt cx="912" cy="288"/>
          </a:xfrm>
        </p:grpSpPr>
        <p:sp>
          <p:nvSpPr>
            <p:cNvPr id="78923"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4"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5"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6"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7"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8"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29"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0"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1"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2"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3"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4"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78935"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26640"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Common-Emitter</a:t>
            </a:r>
          </a:p>
        </p:txBody>
      </p:sp>
      <p:sp>
        <p:nvSpPr>
          <p:cNvPr id="26717" name="Text Box 93"/>
          <p:cNvSpPr txBox="1">
            <a:spLocks noChangeArrowheads="1"/>
          </p:cNvSpPr>
          <p:nvPr/>
        </p:nvSpPr>
        <p:spPr bwMode="auto">
          <a:xfrm>
            <a:off x="1203325" y="407988"/>
            <a:ext cx="184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en-US" altLang="en-US">
              <a:effectLst>
                <a:outerShdw blurRad="38100" dist="38100" dir="2700000" algn="tl">
                  <a:srgbClr val="000000"/>
                </a:outerShdw>
              </a:effectLst>
            </a:endParaRPr>
          </a:p>
        </p:txBody>
      </p:sp>
      <p:sp>
        <p:nvSpPr>
          <p:cNvPr id="26719" name="Text Box 95"/>
          <p:cNvSpPr txBox="1">
            <a:spLocks noChangeArrowheads="1"/>
          </p:cNvSpPr>
          <p:nvPr/>
        </p:nvSpPr>
        <p:spPr bwMode="auto">
          <a:xfrm>
            <a:off x="0" y="457200"/>
            <a:ext cx="2819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Circuit Diagram</a:t>
            </a:r>
          </a:p>
        </p:txBody>
      </p:sp>
      <p:sp>
        <p:nvSpPr>
          <p:cNvPr id="26720" name="Oval 96"/>
          <p:cNvSpPr>
            <a:spLocks noChangeArrowheads="1"/>
          </p:cNvSpPr>
          <p:nvPr/>
        </p:nvSpPr>
        <p:spPr bwMode="auto">
          <a:xfrm>
            <a:off x="527050" y="1905000"/>
            <a:ext cx="395288" cy="457200"/>
          </a:xfrm>
          <a:prstGeom prst="ellipse">
            <a:avLst/>
          </a:prstGeom>
          <a:noFill/>
          <a:ln w="28575">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75000"/>
              </a:lnSpc>
              <a:defRPr/>
            </a:pPr>
            <a:r>
              <a:rPr lang="en-US" altLang="en-US" sz="1600">
                <a:effectLst>
                  <a:outerShdw blurRad="38100" dist="38100" dir="2700000" algn="tl">
                    <a:srgbClr val="000000"/>
                  </a:outerShdw>
                </a:effectLst>
              </a:rPr>
              <a:t>+</a:t>
            </a:r>
          </a:p>
          <a:p>
            <a:pPr>
              <a:lnSpc>
                <a:spcPct val="75000"/>
              </a:lnSpc>
              <a:defRPr/>
            </a:pPr>
            <a:r>
              <a:rPr lang="en-US" altLang="en-US" sz="1600">
                <a:effectLst>
                  <a:outerShdw blurRad="38100" dist="38100" dir="2700000" algn="tl">
                    <a:srgbClr val="000000"/>
                  </a:outerShdw>
                </a:effectLst>
              </a:rPr>
              <a:t>_</a:t>
            </a:r>
          </a:p>
        </p:txBody>
      </p:sp>
      <p:sp>
        <p:nvSpPr>
          <p:cNvPr id="78855" name="Line 97"/>
          <p:cNvSpPr>
            <a:spLocks noChangeShapeType="1"/>
          </p:cNvSpPr>
          <p:nvPr/>
        </p:nvSpPr>
        <p:spPr bwMode="auto">
          <a:xfrm flipV="1">
            <a:off x="723900" y="1295400"/>
            <a:ext cx="0" cy="6096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6" name="Line 98"/>
          <p:cNvSpPr>
            <a:spLocks noChangeShapeType="1"/>
          </p:cNvSpPr>
          <p:nvPr/>
        </p:nvSpPr>
        <p:spPr bwMode="auto">
          <a:xfrm>
            <a:off x="723900" y="1295400"/>
            <a:ext cx="1449388"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7" name="Line 99"/>
          <p:cNvSpPr>
            <a:spLocks noChangeShapeType="1"/>
          </p:cNvSpPr>
          <p:nvPr/>
        </p:nvSpPr>
        <p:spPr bwMode="auto">
          <a:xfrm>
            <a:off x="2173288" y="1295400"/>
            <a:ext cx="198437" cy="3048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8" name="Oval 100"/>
          <p:cNvSpPr>
            <a:spLocks noChangeArrowheads="1"/>
          </p:cNvSpPr>
          <p:nvPr/>
        </p:nvSpPr>
        <p:spPr bwMode="auto">
          <a:xfrm>
            <a:off x="2239963" y="1295400"/>
            <a:ext cx="395287" cy="457200"/>
          </a:xfrm>
          <a:prstGeom prst="ellipse">
            <a:avLst/>
          </a:prstGeom>
          <a:noFill/>
          <a:ln w="28575">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78859" name="Line 101"/>
          <p:cNvSpPr>
            <a:spLocks noChangeShapeType="1"/>
          </p:cNvSpPr>
          <p:nvPr/>
        </p:nvSpPr>
        <p:spPr bwMode="auto">
          <a:xfrm>
            <a:off x="2305050" y="1600200"/>
            <a:ext cx="263525"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0" name="Line 102"/>
          <p:cNvSpPr>
            <a:spLocks noChangeShapeType="1"/>
          </p:cNvSpPr>
          <p:nvPr/>
        </p:nvSpPr>
        <p:spPr bwMode="auto">
          <a:xfrm flipV="1">
            <a:off x="2503488" y="1295400"/>
            <a:ext cx="131762" cy="3048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1" name="Line 103"/>
          <p:cNvSpPr>
            <a:spLocks noChangeShapeType="1"/>
          </p:cNvSpPr>
          <p:nvPr/>
        </p:nvSpPr>
        <p:spPr bwMode="auto">
          <a:xfrm>
            <a:off x="2635250" y="1295400"/>
            <a:ext cx="1054100"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2" name="Line 104"/>
          <p:cNvSpPr>
            <a:spLocks noChangeShapeType="1"/>
          </p:cNvSpPr>
          <p:nvPr/>
        </p:nvSpPr>
        <p:spPr bwMode="auto">
          <a:xfrm>
            <a:off x="2436813" y="1600200"/>
            <a:ext cx="0" cy="3810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3" name="Oval 105"/>
          <p:cNvSpPr>
            <a:spLocks noChangeArrowheads="1"/>
          </p:cNvSpPr>
          <p:nvPr/>
        </p:nvSpPr>
        <p:spPr bwMode="auto">
          <a:xfrm>
            <a:off x="2239963" y="1981200"/>
            <a:ext cx="395287" cy="457200"/>
          </a:xfrm>
          <a:prstGeom prst="ellipse">
            <a:avLst/>
          </a:prstGeom>
          <a:noFill/>
          <a:ln w="28575">
            <a:solidFill>
              <a:srgbClr val="99CC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sp>
        <p:nvSpPr>
          <p:cNvPr id="78864" name="Line 106"/>
          <p:cNvSpPr>
            <a:spLocks noChangeShapeType="1"/>
          </p:cNvSpPr>
          <p:nvPr/>
        </p:nvSpPr>
        <p:spPr bwMode="auto">
          <a:xfrm flipV="1">
            <a:off x="2436813" y="2057400"/>
            <a:ext cx="0" cy="30480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5" name="Line 107"/>
          <p:cNvSpPr>
            <a:spLocks noChangeShapeType="1"/>
          </p:cNvSpPr>
          <p:nvPr/>
        </p:nvSpPr>
        <p:spPr bwMode="auto">
          <a:xfrm>
            <a:off x="723900" y="2362200"/>
            <a:ext cx="0" cy="4572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6" name="Line 108"/>
          <p:cNvSpPr>
            <a:spLocks noChangeShapeType="1"/>
          </p:cNvSpPr>
          <p:nvPr/>
        </p:nvSpPr>
        <p:spPr bwMode="auto">
          <a:xfrm>
            <a:off x="2436813" y="2438400"/>
            <a:ext cx="0" cy="38100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7" name="Line 109"/>
          <p:cNvSpPr>
            <a:spLocks noChangeShapeType="1"/>
          </p:cNvSpPr>
          <p:nvPr/>
        </p:nvSpPr>
        <p:spPr bwMode="auto">
          <a:xfrm>
            <a:off x="527050" y="2819400"/>
            <a:ext cx="395288"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8" name="Line 110"/>
          <p:cNvSpPr>
            <a:spLocks noChangeShapeType="1"/>
          </p:cNvSpPr>
          <p:nvPr/>
        </p:nvSpPr>
        <p:spPr bwMode="auto">
          <a:xfrm>
            <a:off x="592138" y="2895600"/>
            <a:ext cx="263525"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9" name="Line 111"/>
          <p:cNvSpPr>
            <a:spLocks noChangeShapeType="1"/>
          </p:cNvSpPr>
          <p:nvPr/>
        </p:nvSpPr>
        <p:spPr bwMode="auto">
          <a:xfrm>
            <a:off x="658813" y="2971800"/>
            <a:ext cx="131762"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0" name="Line 112"/>
          <p:cNvSpPr>
            <a:spLocks noChangeShapeType="1"/>
          </p:cNvSpPr>
          <p:nvPr/>
        </p:nvSpPr>
        <p:spPr bwMode="auto">
          <a:xfrm>
            <a:off x="2239963" y="2819400"/>
            <a:ext cx="395287"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1" name="Line 113"/>
          <p:cNvSpPr>
            <a:spLocks noChangeShapeType="1"/>
          </p:cNvSpPr>
          <p:nvPr/>
        </p:nvSpPr>
        <p:spPr bwMode="auto">
          <a:xfrm>
            <a:off x="2305050" y="2895600"/>
            <a:ext cx="263525"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2" name="Line 114"/>
          <p:cNvSpPr>
            <a:spLocks noChangeShapeType="1"/>
          </p:cNvSpPr>
          <p:nvPr/>
        </p:nvSpPr>
        <p:spPr bwMode="auto">
          <a:xfrm>
            <a:off x="2371725" y="2971800"/>
            <a:ext cx="131763"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3" name="Line 115"/>
          <p:cNvSpPr>
            <a:spLocks noChangeShapeType="1"/>
          </p:cNvSpPr>
          <p:nvPr/>
        </p:nvSpPr>
        <p:spPr bwMode="auto">
          <a:xfrm flipV="1">
            <a:off x="2503488" y="1447800"/>
            <a:ext cx="65087" cy="152400"/>
          </a:xfrm>
          <a:prstGeom prst="line">
            <a:avLst/>
          </a:prstGeom>
          <a:noFill/>
          <a:ln w="28575">
            <a:solidFill>
              <a:srgbClr val="99CCFF"/>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4" name="Line 116"/>
          <p:cNvSpPr>
            <a:spLocks noChangeShapeType="1"/>
          </p:cNvSpPr>
          <p:nvPr/>
        </p:nvSpPr>
        <p:spPr bwMode="auto">
          <a:xfrm>
            <a:off x="3689350" y="1295400"/>
            <a:ext cx="0" cy="1524000"/>
          </a:xfrm>
          <a:prstGeom prst="line">
            <a:avLst/>
          </a:prstGeom>
          <a:noFill/>
          <a:ln w="25400">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5" name="Line 117"/>
          <p:cNvSpPr>
            <a:spLocks noChangeShapeType="1"/>
          </p:cNvSpPr>
          <p:nvPr/>
        </p:nvSpPr>
        <p:spPr bwMode="auto">
          <a:xfrm>
            <a:off x="3490913" y="2819400"/>
            <a:ext cx="395287"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6" name="Line 118"/>
          <p:cNvSpPr>
            <a:spLocks noChangeShapeType="1"/>
          </p:cNvSpPr>
          <p:nvPr/>
        </p:nvSpPr>
        <p:spPr bwMode="auto">
          <a:xfrm>
            <a:off x="3557588" y="2895600"/>
            <a:ext cx="263525"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77" name="Line 119"/>
          <p:cNvSpPr>
            <a:spLocks noChangeShapeType="1"/>
          </p:cNvSpPr>
          <p:nvPr/>
        </p:nvSpPr>
        <p:spPr bwMode="auto">
          <a:xfrm>
            <a:off x="3622675" y="2971800"/>
            <a:ext cx="131763" cy="0"/>
          </a:xfrm>
          <a:prstGeom prst="line">
            <a:avLst/>
          </a:prstGeom>
          <a:noFill/>
          <a:ln w="28575">
            <a:solidFill>
              <a:srgbClr val="99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44" name="Text Box 120"/>
          <p:cNvSpPr txBox="1">
            <a:spLocks noChangeArrowheads="1"/>
          </p:cNvSpPr>
          <p:nvPr/>
        </p:nvSpPr>
        <p:spPr bwMode="auto">
          <a:xfrm>
            <a:off x="0" y="1981200"/>
            <a:ext cx="5921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CC</a:t>
            </a:r>
          </a:p>
        </p:txBody>
      </p:sp>
      <p:sp>
        <p:nvSpPr>
          <p:cNvPr id="78879" name="Line 121"/>
          <p:cNvSpPr>
            <a:spLocks noChangeShapeType="1"/>
          </p:cNvSpPr>
          <p:nvPr/>
        </p:nvSpPr>
        <p:spPr bwMode="auto">
          <a:xfrm>
            <a:off x="1317625" y="1295400"/>
            <a:ext cx="460375"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46" name="Text Box 122"/>
          <p:cNvSpPr txBox="1">
            <a:spLocks noChangeArrowheads="1"/>
          </p:cNvSpPr>
          <p:nvPr/>
        </p:nvSpPr>
        <p:spPr bwMode="auto">
          <a:xfrm>
            <a:off x="1250950" y="914400"/>
            <a:ext cx="593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C</a:t>
            </a:r>
          </a:p>
        </p:txBody>
      </p:sp>
      <p:sp>
        <p:nvSpPr>
          <p:cNvPr id="26747" name="Text Box 123"/>
          <p:cNvSpPr txBox="1">
            <a:spLocks noChangeArrowheads="1"/>
          </p:cNvSpPr>
          <p:nvPr/>
        </p:nvSpPr>
        <p:spPr bwMode="auto">
          <a:xfrm>
            <a:off x="2109788" y="762000"/>
            <a:ext cx="5905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CE</a:t>
            </a:r>
          </a:p>
        </p:txBody>
      </p:sp>
      <p:sp>
        <p:nvSpPr>
          <p:cNvPr id="26748" name="Text Box 124"/>
          <p:cNvSpPr txBox="1">
            <a:spLocks noChangeArrowheads="1"/>
          </p:cNvSpPr>
          <p:nvPr/>
        </p:nvSpPr>
        <p:spPr bwMode="auto">
          <a:xfrm>
            <a:off x="2503488" y="1981200"/>
            <a:ext cx="5921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p>
        </p:txBody>
      </p:sp>
      <p:sp>
        <p:nvSpPr>
          <p:cNvPr id="26750" name="Text Box 126"/>
          <p:cNvSpPr txBox="1">
            <a:spLocks noChangeArrowheads="1"/>
          </p:cNvSpPr>
          <p:nvPr/>
        </p:nvSpPr>
        <p:spPr bwMode="auto">
          <a:xfrm>
            <a:off x="4953000" y="685800"/>
            <a:ext cx="3276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Collector-Current Curves</a:t>
            </a:r>
          </a:p>
        </p:txBody>
      </p:sp>
      <p:sp>
        <p:nvSpPr>
          <p:cNvPr id="78884" name="Line 128"/>
          <p:cNvSpPr>
            <a:spLocks noChangeShapeType="1"/>
          </p:cNvSpPr>
          <p:nvPr/>
        </p:nvSpPr>
        <p:spPr bwMode="auto">
          <a:xfrm flipV="1">
            <a:off x="4800600" y="1219200"/>
            <a:ext cx="0" cy="2971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85" name="Line 129"/>
          <p:cNvSpPr>
            <a:spLocks noChangeShapeType="1"/>
          </p:cNvSpPr>
          <p:nvPr/>
        </p:nvSpPr>
        <p:spPr bwMode="auto">
          <a:xfrm>
            <a:off x="4419600" y="3886200"/>
            <a:ext cx="45720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54" name="Text Box 130"/>
          <p:cNvSpPr txBox="1">
            <a:spLocks noChangeArrowheads="1"/>
          </p:cNvSpPr>
          <p:nvPr/>
        </p:nvSpPr>
        <p:spPr bwMode="auto">
          <a:xfrm>
            <a:off x="8551863" y="3886200"/>
            <a:ext cx="5921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CE</a:t>
            </a:r>
          </a:p>
        </p:txBody>
      </p:sp>
      <p:sp>
        <p:nvSpPr>
          <p:cNvPr id="26755" name="Text Box 131"/>
          <p:cNvSpPr txBox="1">
            <a:spLocks noChangeArrowheads="1"/>
          </p:cNvSpPr>
          <p:nvPr/>
        </p:nvSpPr>
        <p:spPr bwMode="auto">
          <a:xfrm>
            <a:off x="4267200" y="1066800"/>
            <a:ext cx="593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C</a:t>
            </a:r>
          </a:p>
        </p:txBody>
      </p:sp>
      <p:sp>
        <p:nvSpPr>
          <p:cNvPr id="78888" name="Line 132"/>
          <p:cNvSpPr>
            <a:spLocks noChangeShapeType="1"/>
          </p:cNvSpPr>
          <p:nvPr/>
        </p:nvSpPr>
        <p:spPr bwMode="auto">
          <a:xfrm flipV="1">
            <a:off x="4800600" y="1371600"/>
            <a:ext cx="381000" cy="2514600"/>
          </a:xfrm>
          <a:prstGeom prst="line">
            <a:avLst/>
          </a:prstGeom>
          <a:noFill/>
          <a:ln w="25400">
            <a:solidFill>
              <a:srgbClr val="FF99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89" name="Freeform 134"/>
          <p:cNvSpPr>
            <a:spLocks/>
          </p:cNvSpPr>
          <p:nvPr/>
        </p:nvSpPr>
        <p:spPr bwMode="auto">
          <a:xfrm>
            <a:off x="4797425" y="3810000"/>
            <a:ext cx="3697288" cy="76200"/>
          </a:xfrm>
          <a:custGeom>
            <a:avLst/>
            <a:gdLst>
              <a:gd name="T0" fmla="*/ 2147483646 w 2402"/>
              <a:gd name="T1" fmla="*/ 2147483646 h 50"/>
              <a:gd name="T2" fmla="*/ 2147483646 w 2402"/>
              <a:gd name="T3" fmla="*/ 2147483646 h 50"/>
              <a:gd name="T4" fmla="*/ 2147483646 w 2402"/>
              <a:gd name="T5" fmla="*/ 2147483646 h 50"/>
              <a:gd name="T6" fmla="*/ 0 60000 65536"/>
              <a:gd name="T7" fmla="*/ 0 60000 65536"/>
              <a:gd name="T8" fmla="*/ 0 60000 65536"/>
            </a:gdLst>
            <a:ahLst/>
            <a:cxnLst>
              <a:cxn ang="T6">
                <a:pos x="T0" y="T1"/>
              </a:cxn>
              <a:cxn ang="T7">
                <a:pos x="T2" y="T3"/>
              </a:cxn>
              <a:cxn ang="T8">
                <a:pos x="T4" y="T5"/>
              </a:cxn>
            </a:cxnLst>
            <a:rect l="0" t="0" r="r" b="b"/>
            <a:pathLst>
              <a:path w="2402" h="50">
                <a:moveTo>
                  <a:pt x="2" y="50"/>
                </a:moveTo>
                <a:cubicBezTo>
                  <a:pt x="5" y="44"/>
                  <a:pt x="0" y="28"/>
                  <a:pt x="18" y="14"/>
                </a:cubicBezTo>
                <a:cubicBezTo>
                  <a:pt x="36" y="0"/>
                  <a:pt x="1905" y="4"/>
                  <a:pt x="2402" y="2"/>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0" name="Freeform 136"/>
          <p:cNvSpPr>
            <a:spLocks/>
          </p:cNvSpPr>
          <p:nvPr/>
        </p:nvSpPr>
        <p:spPr bwMode="auto">
          <a:xfrm>
            <a:off x="4803775" y="3276600"/>
            <a:ext cx="3733800" cy="609600"/>
          </a:xfrm>
          <a:custGeom>
            <a:avLst/>
            <a:gdLst>
              <a:gd name="T0" fmla="*/ 0 w 2426"/>
              <a:gd name="T1" fmla="*/ 2147483646 h 300"/>
              <a:gd name="T2" fmla="*/ 2147483646 w 2426"/>
              <a:gd name="T3" fmla="*/ 2147483646 h 300"/>
              <a:gd name="T4" fmla="*/ 2147483646 w 2426"/>
              <a:gd name="T5" fmla="*/ 0 h 300"/>
              <a:gd name="T6" fmla="*/ 0 60000 65536"/>
              <a:gd name="T7" fmla="*/ 0 60000 65536"/>
              <a:gd name="T8" fmla="*/ 0 60000 65536"/>
            </a:gdLst>
            <a:ahLst/>
            <a:cxnLst>
              <a:cxn ang="T6">
                <a:pos x="T0" y="T1"/>
              </a:cxn>
              <a:cxn ang="T7">
                <a:pos x="T2" y="T3"/>
              </a:cxn>
              <a:cxn ang="T8">
                <a:pos x="T4" y="T5"/>
              </a:cxn>
            </a:cxnLst>
            <a:rect l="0" t="0" r="r" b="b"/>
            <a:pathLst>
              <a:path w="2426" h="300">
                <a:moveTo>
                  <a:pt x="0" y="300"/>
                </a:moveTo>
                <a:cubicBezTo>
                  <a:pt x="8" y="264"/>
                  <a:pt x="26" y="140"/>
                  <a:pt x="46" y="84"/>
                </a:cubicBezTo>
                <a:cubicBezTo>
                  <a:pt x="66" y="28"/>
                  <a:pt x="1930" y="18"/>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1" name="Freeform 137"/>
          <p:cNvSpPr>
            <a:spLocks/>
          </p:cNvSpPr>
          <p:nvPr/>
        </p:nvSpPr>
        <p:spPr bwMode="auto">
          <a:xfrm>
            <a:off x="4800600" y="2667000"/>
            <a:ext cx="3733800" cy="1238250"/>
          </a:xfrm>
          <a:custGeom>
            <a:avLst/>
            <a:gdLst>
              <a:gd name="T0" fmla="*/ 0 w 2426"/>
              <a:gd name="T1" fmla="*/ 2147483646 h 780"/>
              <a:gd name="T2" fmla="*/ 2147483646 w 2426"/>
              <a:gd name="T3" fmla="*/ 2147483646 h 780"/>
              <a:gd name="T4" fmla="*/ 2147483646 w 2426"/>
              <a:gd name="T5" fmla="*/ 0 h 780"/>
              <a:gd name="T6" fmla="*/ 0 60000 65536"/>
              <a:gd name="T7" fmla="*/ 0 60000 65536"/>
              <a:gd name="T8" fmla="*/ 0 60000 65536"/>
            </a:gdLst>
            <a:ahLst/>
            <a:cxnLst>
              <a:cxn ang="T6">
                <a:pos x="T0" y="T1"/>
              </a:cxn>
              <a:cxn ang="T7">
                <a:pos x="T2" y="T3"/>
              </a:cxn>
              <a:cxn ang="T8">
                <a:pos x="T4" y="T5"/>
              </a:cxn>
            </a:cxnLst>
            <a:rect l="0" t="0" r="r" b="b"/>
            <a:pathLst>
              <a:path w="2426" h="780">
                <a:moveTo>
                  <a:pt x="0" y="780"/>
                </a:moveTo>
                <a:cubicBezTo>
                  <a:pt x="16" y="686"/>
                  <a:pt x="76" y="362"/>
                  <a:pt x="96" y="216"/>
                </a:cubicBezTo>
                <a:cubicBezTo>
                  <a:pt x="116" y="71"/>
                  <a:pt x="1941" y="45"/>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2" name="Freeform 138"/>
          <p:cNvSpPr>
            <a:spLocks/>
          </p:cNvSpPr>
          <p:nvPr/>
        </p:nvSpPr>
        <p:spPr bwMode="auto">
          <a:xfrm>
            <a:off x="4800600" y="1981200"/>
            <a:ext cx="3733800" cy="1924050"/>
          </a:xfrm>
          <a:custGeom>
            <a:avLst/>
            <a:gdLst>
              <a:gd name="T0" fmla="*/ 0 w 2426"/>
              <a:gd name="T1" fmla="*/ 2147483646 h 1212"/>
              <a:gd name="T2" fmla="*/ 2147483646 w 2426"/>
              <a:gd name="T3" fmla="*/ 2147483646 h 1212"/>
              <a:gd name="T4" fmla="*/ 2147483646 w 2426"/>
              <a:gd name="T5" fmla="*/ 0 h 1212"/>
              <a:gd name="T6" fmla="*/ 0 60000 65536"/>
              <a:gd name="T7" fmla="*/ 0 60000 65536"/>
              <a:gd name="T8" fmla="*/ 0 60000 65536"/>
            </a:gdLst>
            <a:ahLst/>
            <a:cxnLst>
              <a:cxn ang="T6">
                <a:pos x="T0" y="T1"/>
              </a:cxn>
              <a:cxn ang="T7">
                <a:pos x="T2" y="T3"/>
              </a:cxn>
              <a:cxn ang="T8">
                <a:pos x="T4" y="T5"/>
              </a:cxn>
            </a:cxnLst>
            <a:rect l="0" t="0" r="r" b="b"/>
            <a:pathLst>
              <a:path w="2426" h="1212">
                <a:moveTo>
                  <a:pt x="0" y="1212"/>
                </a:moveTo>
                <a:cubicBezTo>
                  <a:pt x="25" y="1061"/>
                  <a:pt x="132" y="440"/>
                  <a:pt x="148" y="304"/>
                </a:cubicBezTo>
                <a:cubicBezTo>
                  <a:pt x="164" y="168"/>
                  <a:pt x="1952" y="63"/>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63" name="Text Box 139"/>
          <p:cNvSpPr txBox="1">
            <a:spLocks noChangeArrowheads="1"/>
          </p:cNvSpPr>
          <p:nvPr/>
        </p:nvSpPr>
        <p:spPr bwMode="auto">
          <a:xfrm>
            <a:off x="6019800" y="1905000"/>
            <a:ext cx="1219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Active Region</a:t>
            </a:r>
          </a:p>
        </p:txBody>
      </p:sp>
      <p:sp>
        <p:nvSpPr>
          <p:cNvPr id="78894" name="Line 140"/>
          <p:cNvSpPr>
            <a:spLocks noChangeShapeType="1"/>
          </p:cNvSpPr>
          <p:nvPr/>
        </p:nvSpPr>
        <p:spPr bwMode="auto">
          <a:xfrm>
            <a:off x="7086600" y="2286000"/>
            <a:ext cx="330200" cy="1588"/>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5" name="Line 141"/>
          <p:cNvSpPr>
            <a:spLocks noChangeShapeType="1"/>
          </p:cNvSpPr>
          <p:nvPr/>
        </p:nvSpPr>
        <p:spPr bwMode="auto">
          <a:xfrm flipV="1">
            <a:off x="6629400" y="1447800"/>
            <a:ext cx="1588" cy="3810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6" name="Line 142"/>
          <p:cNvSpPr>
            <a:spLocks noChangeShapeType="1"/>
          </p:cNvSpPr>
          <p:nvPr/>
        </p:nvSpPr>
        <p:spPr bwMode="auto">
          <a:xfrm flipH="1" flipV="1">
            <a:off x="5842000" y="2286000"/>
            <a:ext cx="330200"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7" name="Line 143"/>
          <p:cNvSpPr>
            <a:spLocks noChangeShapeType="1"/>
          </p:cNvSpPr>
          <p:nvPr/>
        </p:nvSpPr>
        <p:spPr bwMode="auto">
          <a:xfrm>
            <a:off x="6629400" y="2590800"/>
            <a:ext cx="1588" cy="3810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98" name="Line 144"/>
          <p:cNvSpPr>
            <a:spLocks noChangeShapeType="1"/>
          </p:cNvSpPr>
          <p:nvPr/>
        </p:nvSpPr>
        <p:spPr bwMode="auto">
          <a:xfrm flipV="1">
            <a:off x="8763000" y="2057400"/>
            <a:ext cx="0" cy="9144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69" name="Text Box 145"/>
          <p:cNvSpPr txBox="1">
            <a:spLocks noChangeArrowheads="1"/>
          </p:cNvSpPr>
          <p:nvPr/>
        </p:nvSpPr>
        <p:spPr bwMode="auto">
          <a:xfrm>
            <a:off x="8458200" y="2895600"/>
            <a:ext cx="5921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p>
        </p:txBody>
      </p:sp>
      <p:sp>
        <p:nvSpPr>
          <p:cNvPr id="78900" name="Freeform 146"/>
          <p:cNvSpPr>
            <a:spLocks/>
          </p:cNvSpPr>
          <p:nvPr/>
        </p:nvSpPr>
        <p:spPr bwMode="auto">
          <a:xfrm>
            <a:off x="4191000" y="2133600"/>
            <a:ext cx="609600" cy="2419350"/>
          </a:xfrm>
          <a:custGeom>
            <a:avLst/>
            <a:gdLst>
              <a:gd name="T0" fmla="*/ 2147483646 w 438"/>
              <a:gd name="T1" fmla="*/ 2147483646 h 1524"/>
              <a:gd name="T2" fmla="*/ 2147483646 w 438"/>
              <a:gd name="T3" fmla="*/ 2147483646 h 1524"/>
              <a:gd name="T4" fmla="*/ 2147483646 w 438"/>
              <a:gd name="T5" fmla="*/ 0 h 1524"/>
              <a:gd name="T6" fmla="*/ 0 60000 65536"/>
              <a:gd name="T7" fmla="*/ 0 60000 65536"/>
              <a:gd name="T8" fmla="*/ 0 60000 65536"/>
            </a:gdLst>
            <a:ahLst/>
            <a:cxnLst>
              <a:cxn ang="T6">
                <a:pos x="T0" y="T1"/>
              </a:cxn>
              <a:cxn ang="T7">
                <a:pos x="T2" y="T3"/>
              </a:cxn>
              <a:cxn ang="T8">
                <a:pos x="T4" y="T5"/>
              </a:cxn>
            </a:cxnLst>
            <a:rect l="0" t="0" r="r" b="b"/>
            <a:pathLst>
              <a:path w="438" h="1524">
                <a:moveTo>
                  <a:pt x="252" y="1524"/>
                </a:moveTo>
                <a:cubicBezTo>
                  <a:pt x="214" y="1402"/>
                  <a:pt x="0" y="1044"/>
                  <a:pt x="31" y="790"/>
                </a:cubicBezTo>
                <a:cubicBezTo>
                  <a:pt x="56" y="534"/>
                  <a:pt x="353" y="165"/>
                  <a:pt x="438" y="0"/>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901" name="Freeform 147"/>
          <p:cNvSpPr>
            <a:spLocks/>
          </p:cNvSpPr>
          <p:nvPr/>
        </p:nvSpPr>
        <p:spPr bwMode="auto">
          <a:xfrm>
            <a:off x="8229600" y="3362325"/>
            <a:ext cx="476250" cy="1438275"/>
          </a:xfrm>
          <a:custGeom>
            <a:avLst/>
            <a:gdLst>
              <a:gd name="T0" fmla="*/ 0 w 270"/>
              <a:gd name="T1" fmla="*/ 2147483646 h 990"/>
              <a:gd name="T2" fmla="*/ 2147483646 w 270"/>
              <a:gd name="T3" fmla="*/ 2147483646 h 990"/>
              <a:gd name="T4" fmla="*/ 2147483646 w 270"/>
              <a:gd name="T5" fmla="*/ 2147483646 h 990"/>
              <a:gd name="T6" fmla="*/ 0 60000 65536"/>
              <a:gd name="T7" fmla="*/ 0 60000 65536"/>
              <a:gd name="T8" fmla="*/ 0 60000 65536"/>
            </a:gdLst>
            <a:ahLst/>
            <a:cxnLst>
              <a:cxn ang="T6">
                <a:pos x="T0" y="T1"/>
              </a:cxn>
              <a:cxn ang="T7">
                <a:pos x="T2" y="T3"/>
              </a:cxn>
              <a:cxn ang="T8">
                <a:pos x="T4" y="T5"/>
              </a:cxn>
            </a:cxnLst>
            <a:rect l="0" t="0" r="r" b="b"/>
            <a:pathLst>
              <a:path w="270" h="990">
                <a:moveTo>
                  <a:pt x="0" y="990"/>
                </a:moveTo>
                <a:cubicBezTo>
                  <a:pt x="44" y="842"/>
                  <a:pt x="267" y="214"/>
                  <a:pt x="270" y="96"/>
                </a:cubicBezTo>
                <a:cubicBezTo>
                  <a:pt x="254" y="0"/>
                  <a:pt x="70" y="243"/>
                  <a:pt x="18" y="282"/>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72" name="Text Box 148"/>
          <p:cNvSpPr txBox="1">
            <a:spLocks noChangeArrowheads="1"/>
          </p:cNvSpPr>
          <p:nvPr/>
        </p:nvSpPr>
        <p:spPr bwMode="auto">
          <a:xfrm>
            <a:off x="4343400" y="4419600"/>
            <a:ext cx="2438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Saturation Region</a:t>
            </a:r>
          </a:p>
        </p:txBody>
      </p:sp>
      <p:sp>
        <p:nvSpPr>
          <p:cNvPr id="26774" name="Text Box 150"/>
          <p:cNvSpPr txBox="1">
            <a:spLocks noChangeArrowheads="1"/>
          </p:cNvSpPr>
          <p:nvPr/>
        </p:nvSpPr>
        <p:spPr bwMode="auto">
          <a:xfrm>
            <a:off x="6781800" y="4724400"/>
            <a:ext cx="1828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Cutoff Region</a:t>
            </a:r>
          </a:p>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r>
              <a:rPr lang="en-US" altLang="en-US">
                <a:effectLst>
                  <a:outerShdw blurRad="38100" dist="38100" dir="2700000" algn="tl">
                    <a:srgbClr val="000000"/>
                  </a:outerShdw>
                </a:effectLst>
              </a:rPr>
              <a:t> = 0</a:t>
            </a:r>
          </a:p>
        </p:txBody>
      </p:sp>
      <p:graphicFrame>
        <p:nvGraphicFramePr>
          <p:cNvPr id="26823" name="Group 199"/>
          <p:cNvGraphicFramePr>
            <a:graphicFrameLocks noGrp="1"/>
          </p:cNvGraphicFramePr>
          <p:nvPr/>
        </p:nvGraphicFramePr>
        <p:xfrm>
          <a:off x="152400" y="3124200"/>
          <a:ext cx="3962400" cy="3562350"/>
        </p:xfrm>
        <a:graphic>
          <a:graphicData uri="http://schemas.openxmlformats.org/drawingml/2006/table">
            <a:tbl>
              <a:tblPr/>
              <a:tblGrid>
                <a:gridCol w="1295400">
                  <a:extLst>
                    <a:ext uri="{9D8B030D-6E8A-4147-A177-3AD203B41FA5}">
                      <a16:colId xmlns:a16="http://schemas.microsoft.com/office/drawing/2014/main" val="4134138229"/>
                    </a:ext>
                  </a:extLst>
                </a:gridCol>
                <a:gridCol w="2667000">
                  <a:extLst>
                    <a:ext uri="{9D8B030D-6E8A-4147-A177-3AD203B41FA5}">
                      <a16:colId xmlns:a16="http://schemas.microsoft.com/office/drawing/2014/main" val="482305327"/>
                    </a:ext>
                  </a:extLst>
                </a:gridCol>
              </a:tblGrid>
              <a:tr h="838200">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Region of Operation</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Description</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2031078"/>
                  </a:ext>
                </a:extLst>
              </a:tr>
              <a:tr h="895350">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Active</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Small base current controls a large collector current</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4729409"/>
                  </a:ext>
                </a:extLst>
              </a:tr>
              <a:tr h="895350">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Saturation</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V</a:t>
                      </a:r>
                      <a:r>
                        <a:rPr kumimoji="0" lang="en-US" altLang="en-US" sz="18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CE(sat)</a:t>
                      </a: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 ~ 0.2V, V</a:t>
                      </a:r>
                      <a:r>
                        <a:rPr kumimoji="0" lang="en-US" altLang="en-US" sz="18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CE</a:t>
                      </a: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 increases with I</a:t>
                      </a:r>
                      <a:r>
                        <a:rPr kumimoji="0" lang="en-US" altLang="en-US" sz="18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1155723"/>
                  </a:ext>
                </a:extLst>
              </a:tr>
              <a:tr h="895350">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rial" panose="020B0604020202020204" pitchFamily="34" charset="0"/>
                          <a:cs typeface="Times New Roman" panose="02020603050405020304" pitchFamily="18" charset="0"/>
                        </a:rPr>
                        <a:t>Cutoff</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cs typeface="Times New Roman" panose="02020603050405020304" pitchFamily="18" charset="0"/>
                        </a:defRPr>
                      </a:lvl1pPr>
                      <a:lvl2pPr algn="l">
                        <a:spcBef>
                          <a:spcPct val="20000"/>
                        </a:spcBef>
                        <a:defRPr sz="2400">
                          <a:solidFill>
                            <a:schemeClr val="tx1"/>
                          </a:solidFill>
                          <a:latin typeface="Times New Roman" panose="02020603050405020304" pitchFamily="18" charset="0"/>
                          <a:cs typeface="Times New Roman" panose="02020603050405020304" pitchFamily="18" charset="0"/>
                        </a:defRPr>
                      </a:lvl2pPr>
                      <a:lvl3pPr algn="l">
                        <a:spcBef>
                          <a:spcPct val="20000"/>
                        </a:spcBef>
                        <a:defRPr sz="2000">
                          <a:solidFill>
                            <a:schemeClr val="tx1"/>
                          </a:solidFill>
                          <a:latin typeface="Times New Roman" panose="02020603050405020304" pitchFamily="18" charset="0"/>
                          <a:cs typeface="Times New Roman" panose="02020603050405020304" pitchFamily="18" charset="0"/>
                        </a:defRPr>
                      </a:lvl3pPr>
                      <a:lvl4pPr algn="l">
                        <a:spcBef>
                          <a:spcPct val="20000"/>
                        </a:spcBef>
                        <a:defRPr>
                          <a:solidFill>
                            <a:schemeClr val="tx1"/>
                          </a:solidFill>
                          <a:latin typeface="Times New Roman" panose="02020603050405020304" pitchFamily="18" charset="0"/>
                          <a:cs typeface="Times New Roman" panose="02020603050405020304" pitchFamily="18" charset="0"/>
                        </a:defRPr>
                      </a:lvl4pPr>
                      <a:lvl5pPr algn="l">
                        <a:spcBef>
                          <a:spcPct val="20000"/>
                        </a:spcBef>
                        <a:defRPr>
                          <a:solidFill>
                            <a:schemeClr val="tx1"/>
                          </a:solidFill>
                          <a:latin typeface="Times New Roman" panose="02020603050405020304" pitchFamily="18" charset="0"/>
                          <a:cs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Achieved by reducing I</a:t>
                      </a:r>
                      <a:r>
                        <a:rPr kumimoji="0" lang="en-US" altLang="en-US" sz="18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B</a:t>
                      </a: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 to 0, Ideally, I</a:t>
                      </a:r>
                      <a:r>
                        <a:rPr kumimoji="0" lang="en-US" altLang="en-US" sz="1800" b="1" i="0" u="none" strike="noStrike" cap="none" normalizeH="0" baseline="-25000" dirty="0" smtClean="0">
                          <a:ln>
                            <a:noFill/>
                          </a:ln>
                          <a:solidFill>
                            <a:srgbClr val="FF0000"/>
                          </a:solidFill>
                          <a:effectLst/>
                          <a:latin typeface="Arial" panose="020B0604020202020204" pitchFamily="34" charset="0"/>
                          <a:cs typeface="Times New Roman" panose="02020603050405020304" pitchFamily="18" charset="0"/>
                        </a:rPr>
                        <a:t>C</a:t>
                      </a:r>
                      <a:r>
                        <a:rPr kumimoji="0" lang="en-US" altLang="en-US" sz="1800" b="1" i="0" u="none" strike="noStrike" cap="none" normalizeH="0" baseline="0" dirty="0" smtClean="0">
                          <a:ln>
                            <a:noFill/>
                          </a:ln>
                          <a:solidFill>
                            <a:srgbClr val="FF0000"/>
                          </a:solidFill>
                          <a:effectLst/>
                          <a:latin typeface="Arial" panose="020B0604020202020204" pitchFamily="34" charset="0"/>
                          <a:cs typeface="Times New Roman" panose="02020603050405020304" pitchFamily="18" charset="0"/>
                        </a:rPr>
                        <a:t> will also equal 0.</a:t>
                      </a:r>
                    </a:p>
                  </a:txBody>
                  <a:tcPr marL="45720" marR="45720"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0798002"/>
                  </a:ext>
                </a:extLst>
              </a:tr>
            </a:tbl>
          </a:graphicData>
        </a:graphic>
      </p:graphicFrame>
      <p:sp>
        <p:nvSpPr>
          <p:cNvPr id="78921" name="Line 70"/>
          <p:cNvSpPr>
            <a:spLocks noChangeShapeType="1"/>
          </p:cNvSpPr>
          <p:nvPr/>
        </p:nvSpPr>
        <p:spPr bwMode="auto">
          <a:xfrm rot="10800000">
            <a:off x="4797425" y="609600"/>
            <a:ext cx="0" cy="3657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922" name="Line 71"/>
          <p:cNvSpPr>
            <a:spLocks noChangeShapeType="1"/>
          </p:cNvSpPr>
          <p:nvPr/>
        </p:nvSpPr>
        <p:spPr bwMode="auto">
          <a:xfrm flipV="1">
            <a:off x="4271963" y="3886200"/>
            <a:ext cx="4760912" cy="4763"/>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34442159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9875" name="Rectangle 2"/>
          <p:cNvSpPr>
            <a:spLocks noChangeArrowheads="1"/>
          </p:cNvSpPr>
          <p:nvPr/>
        </p:nvSpPr>
        <p:spPr bwMode="auto">
          <a:xfrm>
            <a:off x="71438" y="142875"/>
            <a:ext cx="8858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IN" altLang="en-US" sz="4000" b="1">
                <a:solidFill>
                  <a:srgbClr val="0000CC"/>
                </a:solidFill>
                <a:latin typeface="Arial" panose="020B0604020202020204" pitchFamily="34" charset="0"/>
              </a:rPr>
              <a:t>CC CONFIGURATIONS</a:t>
            </a:r>
          </a:p>
        </p:txBody>
      </p:sp>
      <p:pic>
        <p:nvPicPr>
          <p:cNvPr id="79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1657350"/>
            <a:ext cx="59293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1500" y="2155825"/>
            <a:ext cx="2214563" cy="3416300"/>
          </a:xfrm>
          <a:prstGeom prst="rect">
            <a:avLst/>
          </a:prstGeom>
        </p:spPr>
        <p:txBody>
          <a:bodyPr>
            <a:spAutoFit/>
          </a:bodyPr>
          <a:lstStyle/>
          <a:p>
            <a:pPr algn="just">
              <a:buClr>
                <a:schemeClr val="accent1">
                  <a:lumMod val="75000"/>
                </a:schemeClr>
              </a:buClr>
              <a:buFont typeface="Wingdings" pitchFamily="2" charset="2"/>
              <a:buChar char="Ø"/>
              <a:defRPr/>
            </a:pPr>
            <a:r>
              <a:rPr lang="en-IN" dirty="0">
                <a:latin typeface="Arial" charset="0"/>
                <a:cs typeface="Arial" charset="0"/>
              </a:rPr>
              <a:t> When the collector terminal of the transistor is common to both the input and the output terminals, the mode of operation is known as the common-collector (CC) mode or the ground–collector configuration.</a:t>
            </a:r>
          </a:p>
        </p:txBody>
      </p:sp>
      <p:sp>
        <p:nvSpPr>
          <p:cNvPr id="6" name="Rectangle 5"/>
          <p:cNvSpPr/>
          <p:nvPr/>
        </p:nvSpPr>
        <p:spPr>
          <a:xfrm>
            <a:off x="428625" y="1357313"/>
            <a:ext cx="3711575" cy="369887"/>
          </a:xfrm>
          <a:prstGeom prst="rect">
            <a:avLst/>
          </a:prstGeom>
        </p:spPr>
        <p:txBody>
          <a:bodyPr wrap="none">
            <a:spAutoFit/>
          </a:bodyPr>
          <a:lstStyle/>
          <a:p>
            <a:pPr algn="just">
              <a:buClr>
                <a:schemeClr val="accent1">
                  <a:lumMod val="75000"/>
                </a:schemeClr>
              </a:buClr>
              <a:buFont typeface="Wingdings" pitchFamily="2" charset="2"/>
              <a:buChar char="v"/>
              <a:defRPr/>
            </a:pPr>
            <a:r>
              <a:rPr lang="en-IN" b="1" dirty="0">
                <a:latin typeface="Arial" charset="0"/>
                <a:cs typeface="Arial" charset="0"/>
              </a:rPr>
              <a:t> </a:t>
            </a:r>
            <a:r>
              <a:rPr lang="en-IN" b="1" dirty="0">
                <a:solidFill>
                  <a:schemeClr val="accent1">
                    <a:lumMod val="75000"/>
                  </a:schemeClr>
                </a:solidFill>
                <a:latin typeface="Arial" charset="0"/>
                <a:cs typeface="Arial" charset="0"/>
              </a:rPr>
              <a:t>Common-collector (CC) Mode</a:t>
            </a:r>
          </a:p>
        </p:txBody>
      </p:sp>
      <p:sp>
        <p:nvSpPr>
          <p:cNvPr id="7" name="Rectangle 6"/>
          <p:cNvSpPr/>
          <p:nvPr/>
        </p:nvSpPr>
        <p:spPr>
          <a:xfrm>
            <a:off x="4143375" y="6286500"/>
            <a:ext cx="3827463" cy="369888"/>
          </a:xfrm>
          <a:prstGeom prst="rect">
            <a:avLst/>
          </a:prstGeom>
        </p:spPr>
        <p:txBody>
          <a:bodyPr wrap="none">
            <a:spAutoFit/>
          </a:bodyPr>
          <a:lstStyle/>
          <a:p>
            <a:pPr>
              <a:defRPr/>
            </a:pPr>
            <a:r>
              <a:rPr lang="en-IN" b="1" dirty="0">
                <a:solidFill>
                  <a:schemeClr val="accent1">
                    <a:lumMod val="75000"/>
                  </a:schemeClr>
                </a:solidFill>
                <a:latin typeface="Arial" charset="0"/>
                <a:cs typeface="Arial" charset="0"/>
              </a:rPr>
              <a:t>Common-collector configuration</a:t>
            </a:r>
          </a:p>
        </p:txBody>
      </p:sp>
    </p:spTree>
    <p:extLst>
      <p:ext uri="{BB962C8B-B14F-4D97-AF65-F5344CB8AC3E}">
        <p14:creationId xmlns:p14="http://schemas.microsoft.com/office/powerpoint/2010/main" val="2238433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2" descr="Image result for common collector configuration input and output characteristics"/>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endParaRPr lang="en-IN" altLang="en-US"/>
          </a:p>
        </p:txBody>
      </p:sp>
      <p:pic>
        <p:nvPicPr>
          <p:cNvPr id="8089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800"/>
            <a:ext cx="5410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0563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nvGrpSpPr>
        <p:grpSpPr bwMode="auto">
          <a:xfrm>
            <a:off x="76200" y="76200"/>
            <a:ext cx="609600" cy="381000"/>
            <a:chOff x="48" y="48"/>
            <a:chExt cx="912" cy="288"/>
          </a:xfrm>
        </p:grpSpPr>
        <p:sp>
          <p:nvSpPr>
            <p:cNvPr id="81948" name="Line 3"/>
            <p:cNvSpPr>
              <a:spLocks noChangeShapeType="1"/>
            </p:cNvSpPr>
            <p:nvPr/>
          </p:nvSpPr>
          <p:spPr bwMode="auto">
            <a:xfrm>
              <a:off x="48" y="48"/>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49" name="Line 4"/>
            <p:cNvSpPr>
              <a:spLocks noChangeShapeType="1"/>
            </p:cNvSpPr>
            <p:nvPr/>
          </p:nvSpPr>
          <p:spPr bwMode="auto">
            <a:xfrm>
              <a:off x="48" y="48"/>
              <a:ext cx="144" cy="288"/>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0" name="Line 5"/>
            <p:cNvSpPr>
              <a:spLocks noChangeShapeType="1"/>
            </p:cNvSpPr>
            <p:nvPr/>
          </p:nvSpPr>
          <p:spPr bwMode="auto">
            <a:xfrm>
              <a:off x="192"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1" name="Line 6"/>
            <p:cNvSpPr>
              <a:spLocks noChangeShapeType="1"/>
            </p:cNvSpPr>
            <p:nvPr/>
          </p:nvSpPr>
          <p:spPr bwMode="auto">
            <a:xfrm>
              <a:off x="192" y="336"/>
              <a:ext cx="192"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2" name="Line 7"/>
            <p:cNvSpPr>
              <a:spLocks noChangeShapeType="1"/>
            </p:cNvSpPr>
            <p:nvPr/>
          </p:nvSpPr>
          <p:spPr bwMode="auto">
            <a:xfrm flipV="1">
              <a:off x="288" y="48"/>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3" name="Line 8"/>
            <p:cNvSpPr>
              <a:spLocks noChangeShapeType="1"/>
            </p:cNvSpPr>
            <p:nvPr/>
          </p:nvSpPr>
          <p:spPr bwMode="auto">
            <a:xfrm>
              <a:off x="384" y="48"/>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4" name="Line 9"/>
            <p:cNvSpPr>
              <a:spLocks noChangeShapeType="1"/>
            </p:cNvSpPr>
            <p:nvPr/>
          </p:nvSpPr>
          <p:spPr bwMode="auto">
            <a:xfrm flipV="1">
              <a:off x="384"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5" name="Line 10"/>
            <p:cNvSpPr>
              <a:spLocks noChangeShapeType="1"/>
            </p:cNvSpPr>
            <p:nvPr/>
          </p:nvSpPr>
          <p:spPr bwMode="auto">
            <a:xfrm flipV="1">
              <a:off x="528"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6" name="Line 11"/>
            <p:cNvSpPr>
              <a:spLocks noChangeShapeType="1"/>
            </p:cNvSpPr>
            <p:nvPr/>
          </p:nvSpPr>
          <p:spPr bwMode="auto">
            <a:xfrm>
              <a:off x="480"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7" name="Line 12"/>
            <p:cNvSpPr>
              <a:spLocks noChangeShapeType="1"/>
            </p:cNvSpPr>
            <p:nvPr/>
          </p:nvSpPr>
          <p:spPr bwMode="auto">
            <a:xfrm>
              <a:off x="528" y="336"/>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8" name="Line 13"/>
            <p:cNvSpPr>
              <a:spLocks noChangeShapeType="1"/>
            </p:cNvSpPr>
            <p:nvPr/>
          </p:nvSpPr>
          <p:spPr bwMode="auto">
            <a:xfrm flipV="1">
              <a:off x="912" y="48"/>
              <a:ext cx="48" cy="96"/>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59" name="Line 14"/>
            <p:cNvSpPr>
              <a:spLocks noChangeShapeType="1"/>
            </p:cNvSpPr>
            <p:nvPr/>
          </p:nvSpPr>
          <p:spPr bwMode="auto">
            <a:xfrm flipV="1">
              <a:off x="672" y="144"/>
              <a:ext cx="96" cy="192"/>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1960" name="Line 15"/>
            <p:cNvSpPr>
              <a:spLocks noChangeShapeType="1"/>
            </p:cNvSpPr>
            <p:nvPr/>
          </p:nvSpPr>
          <p:spPr bwMode="auto">
            <a:xfrm>
              <a:off x="768" y="144"/>
              <a:ext cx="144"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27664" name="Text Box 16"/>
          <p:cNvSpPr txBox="1">
            <a:spLocks noChangeArrowheads="1"/>
          </p:cNvSpPr>
          <p:nvPr/>
        </p:nvSpPr>
        <p:spPr bwMode="auto">
          <a:xfrm>
            <a:off x="914400" y="0"/>
            <a:ext cx="7315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3200" u="sng">
                <a:solidFill>
                  <a:schemeClr val="bg1"/>
                </a:solidFill>
                <a:effectLst>
                  <a:outerShdw blurRad="38100" dist="38100" dir="2700000" algn="tl">
                    <a:srgbClr val="000000"/>
                  </a:outerShdw>
                </a:effectLst>
              </a:rPr>
              <a:t>Common-Collector</a:t>
            </a:r>
          </a:p>
        </p:txBody>
      </p:sp>
      <p:sp>
        <p:nvSpPr>
          <p:cNvPr id="27754" name="Text Box 106"/>
          <p:cNvSpPr txBox="1">
            <a:spLocks noChangeArrowheads="1"/>
          </p:cNvSpPr>
          <p:nvPr/>
        </p:nvSpPr>
        <p:spPr bwMode="auto">
          <a:xfrm>
            <a:off x="4114800" y="685800"/>
            <a:ext cx="39322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Emitter-Current Curves</a:t>
            </a:r>
          </a:p>
        </p:txBody>
      </p:sp>
      <p:sp>
        <p:nvSpPr>
          <p:cNvPr id="81925" name="Line 107"/>
          <p:cNvSpPr>
            <a:spLocks noChangeShapeType="1"/>
          </p:cNvSpPr>
          <p:nvPr/>
        </p:nvSpPr>
        <p:spPr bwMode="auto">
          <a:xfrm flipV="1">
            <a:off x="3932238" y="1320800"/>
            <a:ext cx="0" cy="353695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26" name="Line 108"/>
          <p:cNvSpPr>
            <a:spLocks noChangeShapeType="1"/>
          </p:cNvSpPr>
          <p:nvPr/>
        </p:nvSpPr>
        <p:spPr bwMode="auto">
          <a:xfrm>
            <a:off x="3475038" y="4495800"/>
            <a:ext cx="54864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757" name="Text Box 109"/>
          <p:cNvSpPr txBox="1">
            <a:spLocks noChangeArrowheads="1"/>
          </p:cNvSpPr>
          <p:nvPr/>
        </p:nvSpPr>
        <p:spPr bwMode="auto">
          <a:xfrm>
            <a:off x="8432800" y="4495800"/>
            <a:ext cx="71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V</a:t>
            </a:r>
            <a:r>
              <a:rPr lang="en-US" altLang="en-US" baseline="-25000">
                <a:effectLst>
                  <a:outerShdw blurRad="38100" dist="38100" dir="2700000" algn="tl">
                    <a:srgbClr val="000000"/>
                  </a:outerShdw>
                </a:effectLst>
              </a:rPr>
              <a:t>CE</a:t>
            </a:r>
          </a:p>
        </p:txBody>
      </p:sp>
      <p:sp>
        <p:nvSpPr>
          <p:cNvPr id="27758" name="Text Box 110"/>
          <p:cNvSpPr txBox="1">
            <a:spLocks noChangeArrowheads="1"/>
          </p:cNvSpPr>
          <p:nvPr/>
        </p:nvSpPr>
        <p:spPr bwMode="auto">
          <a:xfrm>
            <a:off x="3292475" y="1139825"/>
            <a:ext cx="711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p>
        </p:txBody>
      </p:sp>
      <p:sp>
        <p:nvSpPr>
          <p:cNvPr id="81929" name="Line 111"/>
          <p:cNvSpPr>
            <a:spLocks noChangeShapeType="1"/>
          </p:cNvSpPr>
          <p:nvPr/>
        </p:nvSpPr>
        <p:spPr bwMode="auto">
          <a:xfrm flipV="1">
            <a:off x="3932238" y="1501775"/>
            <a:ext cx="457200" cy="2994025"/>
          </a:xfrm>
          <a:prstGeom prst="line">
            <a:avLst/>
          </a:prstGeom>
          <a:noFill/>
          <a:ln w="25400">
            <a:solidFill>
              <a:srgbClr val="FF99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0" name="Freeform 112"/>
          <p:cNvSpPr>
            <a:spLocks/>
          </p:cNvSpPr>
          <p:nvPr/>
        </p:nvSpPr>
        <p:spPr bwMode="auto">
          <a:xfrm>
            <a:off x="3927475" y="4405313"/>
            <a:ext cx="4437063" cy="90487"/>
          </a:xfrm>
          <a:custGeom>
            <a:avLst/>
            <a:gdLst>
              <a:gd name="T0" fmla="*/ 2147483646 w 2402"/>
              <a:gd name="T1" fmla="*/ 2147483646 h 50"/>
              <a:gd name="T2" fmla="*/ 2147483646 w 2402"/>
              <a:gd name="T3" fmla="*/ 2147483646 h 50"/>
              <a:gd name="T4" fmla="*/ 2147483646 w 2402"/>
              <a:gd name="T5" fmla="*/ 2147483646 h 50"/>
              <a:gd name="T6" fmla="*/ 0 60000 65536"/>
              <a:gd name="T7" fmla="*/ 0 60000 65536"/>
              <a:gd name="T8" fmla="*/ 0 60000 65536"/>
            </a:gdLst>
            <a:ahLst/>
            <a:cxnLst>
              <a:cxn ang="T6">
                <a:pos x="T0" y="T1"/>
              </a:cxn>
              <a:cxn ang="T7">
                <a:pos x="T2" y="T3"/>
              </a:cxn>
              <a:cxn ang="T8">
                <a:pos x="T4" y="T5"/>
              </a:cxn>
            </a:cxnLst>
            <a:rect l="0" t="0" r="r" b="b"/>
            <a:pathLst>
              <a:path w="2402" h="50">
                <a:moveTo>
                  <a:pt x="2" y="50"/>
                </a:moveTo>
                <a:cubicBezTo>
                  <a:pt x="5" y="44"/>
                  <a:pt x="0" y="28"/>
                  <a:pt x="18" y="14"/>
                </a:cubicBezTo>
                <a:cubicBezTo>
                  <a:pt x="36" y="0"/>
                  <a:pt x="1905" y="4"/>
                  <a:pt x="2402" y="2"/>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1" name="Freeform 113"/>
          <p:cNvSpPr>
            <a:spLocks/>
          </p:cNvSpPr>
          <p:nvPr/>
        </p:nvSpPr>
        <p:spPr bwMode="auto">
          <a:xfrm>
            <a:off x="3935413" y="3770313"/>
            <a:ext cx="4481512" cy="725487"/>
          </a:xfrm>
          <a:custGeom>
            <a:avLst/>
            <a:gdLst>
              <a:gd name="T0" fmla="*/ 0 w 2426"/>
              <a:gd name="T1" fmla="*/ 2147483646 h 300"/>
              <a:gd name="T2" fmla="*/ 2147483646 w 2426"/>
              <a:gd name="T3" fmla="*/ 2147483646 h 300"/>
              <a:gd name="T4" fmla="*/ 2147483646 w 2426"/>
              <a:gd name="T5" fmla="*/ 0 h 300"/>
              <a:gd name="T6" fmla="*/ 0 60000 65536"/>
              <a:gd name="T7" fmla="*/ 0 60000 65536"/>
              <a:gd name="T8" fmla="*/ 0 60000 65536"/>
            </a:gdLst>
            <a:ahLst/>
            <a:cxnLst>
              <a:cxn ang="T6">
                <a:pos x="T0" y="T1"/>
              </a:cxn>
              <a:cxn ang="T7">
                <a:pos x="T2" y="T3"/>
              </a:cxn>
              <a:cxn ang="T8">
                <a:pos x="T4" y="T5"/>
              </a:cxn>
            </a:cxnLst>
            <a:rect l="0" t="0" r="r" b="b"/>
            <a:pathLst>
              <a:path w="2426" h="300">
                <a:moveTo>
                  <a:pt x="0" y="300"/>
                </a:moveTo>
                <a:cubicBezTo>
                  <a:pt x="8" y="264"/>
                  <a:pt x="26" y="140"/>
                  <a:pt x="46" y="84"/>
                </a:cubicBezTo>
                <a:cubicBezTo>
                  <a:pt x="66" y="28"/>
                  <a:pt x="1930" y="18"/>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2" name="Freeform 114"/>
          <p:cNvSpPr>
            <a:spLocks/>
          </p:cNvSpPr>
          <p:nvPr/>
        </p:nvSpPr>
        <p:spPr bwMode="auto">
          <a:xfrm>
            <a:off x="3932238" y="3044825"/>
            <a:ext cx="4479925" cy="1473200"/>
          </a:xfrm>
          <a:custGeom>
            <a:avLst/>
            <a:gdLst>
              <a:gd name="T0" fmla="*/ 0 w 2426"/>
              <a:gd name="T1" fmla="*/ 2147483646 h 780"/>
              <a:gd name="T2" fmla="*/ 2147483646 w 2426"/>
              <a:gd name="T3" fmla="*/ 2147483646 h 780"/>
              <a:gd name="T4" fmla="*/ 2147483646 w 2426"/>
              <a:gd name="T5" fmla="*/ 0 h 780"/>
              <a:gd name="T6" fmla="*/ 0 60000 65536"/>
              <a:gd name="T7" fmla="*/ 0 60000 65536"/>
              <a:gd name="T8" fmla="*/ 0 60000 65536"/>
            </a:gdLst>
            <a:ahLst/>
            <a:cxnLst>
              <a:cxn ang="T6">
                <a:pos x="T0" y="T1"/>
              </a:cxn>
              <a:cxn ang="T7">
                <a:pos x="T2" y="T3"/>
              </a:cxn>
              <a:cxn ang="T8">
                <a:pos x="T4" y="T5"/>
              </a:cxn>
            </a:cxnLst>
            <a:rect l="0" t="0" r="r" b="b"/>
            <a:pathLst>
              <a:path w="2426" h="780">
                <a:moveTo>
                  <a:pt x="0" y="780"/>
                </a:moveTo>
                <a:cubicBezTo>
                  <a:pt x="16" y="686"/>
                  <a:pt x="76" y="362"/>
                  <a:pt x="96" y="216"/>
                </a:cubicBezTo>
                <a:cubicBezTo>
                  <a:pt x="116" y="71"/>
                  <a:pt x="1941" y="45"/>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3" name="Freeform 115"/>
          <p:cNvSpPr>
            <a:spLocks/>
          </p:cNvSpPr>
          <p:nvPr/>
        </p:nvSpPr>
        <p:spPr bwMode="auto">
          <a:xfrm>
            <a:off x="3932238" y="2227263"/>
            <a:ext cx="4479925" cy="2290762"/>
          </a:xfrm>
          <a:custGeom>
            <a:avLst/>
            <a:gdLst>
              <a:gd name="T0" fmla="*/ 0 w 2426"/>
              <a:gd name="T1" fmla="*/ 2147483646 h 1212"/>
              <a:gd name="T2" fmla="*/ 2147483646 w 2426"/>
              <a:gd name="T3" fmla="*/ 2147483646 h 1212"/>
              <a:gd name="T4" fmla="*/ 2147483646 w 2426"/>
              <a:gd name="T5" fmla="*/ 0 h 1212"/>
              <a:gd name="T6" fmla="*/ 0 60000 65536"/>
              <a:gd name="T7" fmla="*/ 0 60000 65536"/>
              <a:gd name="T8" fmla="*/ 0 60000 65536"/>
            </a:gdLst>
            <a:ahLst/>
            <a:cxnLst>
              <a:cxn ang="T6">
                <a:pos x="T0" y="T1"/>
              </a:cxn>
              <a:cxn ang="T7">
                <a:pos x="T2" y="T3"/>
              </a:cxn>
              <a:cxn ang="T8">
                <a:pos x="T4" y="T5"/>
              </a:cxn>
            </a:cxnLst>
            <a:rect l="0" t="0" r="r" b="b"/>
            <a:pathLst>
              <a:path w="2426" h="1212">
                <a:moveTo>
                  <a:pt x="0" y="1212"/>
                </a:moveTo>
                <a:cubicBezTo>
                  <a:pt x="25" y="1061"/>
                  <a:pt x="132" y="440"/>
                  <a:pt x="148" y="304"/>
                </a:cubicBezTo>
                <a:cubicBezTo>
                  <a:pt x="164" y="168"/>
                  <a:pt x="1952" y="63"/>
                  <a:pt x="2426" y="0"/>
                </a:cubicBezTo>
              </a:path>
            </a:pathLst>
          </a:custGeom>
          <a:noFill/>
          <a:ln w="25400" cap="flat" cmpd="sng">
            <a:solidFill>
              <a:srgbClr val="FF9966"/>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764" name="Text Box 116"/>
          <p:cNvSpPr txBox="1">
            <a:spLocks noChangeArrowheads="1"/>
          </p:cNvSpPr>
          <p:nvPr/>
        </p:nvSpPr>
        <p:spPr bwMode="auto">
          <a:xfrm>
            <a:off x="5394325" y="2136775"/>
            <a:ext cx="146367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Active Region</a:t>
            </a:r>
          </a:p>
        </p:txBody>
      </p:sp>
      <p:sp>
        <p:nvSpPr>
          <p:cNvPr id="81935" name="Line 117"/>
          <p:cNvSpPr>
            <a:spLocks noChangeShapeType="1"/>
          </p:cNvSpPr>
          <p:nvPr/>
        </p:nvSpPr>
        <p:spPr bwMode="auto">
          <a:xfrm>
            <a:off x="6675438" y="2590800"/>
            <a:ext cx="395287" cy="1588"/>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6" name="Line 118"/>
          <p:cNvSpPr>
            <a:spLocks noChangeShapeType="1"/>
          </p:cNvSpPr>
          <p:nvPr/>
        </p:nvSpPr>
        <p:spPr bwMode="auto">
          <a:xfrm flipV="1">
            <a:off x="6126163" y="1592263"/>
            <a:ext cx="1587" cy="454025"/>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7" name="Line 119"/>
          <p:cNvSpPr>
            <a:spLocks noChangeShapeType="1"/>
          </p:cNvSpPr>
          <p:nvPr/>
        </p:nvSpPr>
        <p:spPr bwMode="auto">
          <a:xfrm flipH="1" flipV="1">
            <a:off x="5181600" y="2590800"/>
            <a:ext cx="396875"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8" name="Line 120"/>
          <p:cNvSpPr>
            <a:spLocks noChangeShapeType="1"/>
          </p:cNvSpPr>
          <p:nvPr/>
        </p:nvSpPr>
        <p:spPr bwMode="auto">
          <a:xfrm>
            <a:off x="6126163" y="2952750"/>
            <a:ext cx="1587" cy="454025"/>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39" name="Line 121"/>
          <p:cNvSpPr>
            <a:spLocks noChangeShapeType="1"/>
          </p:cNvSpPr>
          <p:nvPr/>
        </p:nvSpPr>
        <p:spPr bwMode="auto">
          <a:xfrm flipV="1">
            <a:off x="8686800" y="2317750"/>
            <a:ext cx="0" cy="1089025"/>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770" name="Text Box 122"/>
          <p:cNvSpPr txBox="1">
            <a:spLocks noChangeArrowheads="1"/>
          </p:cNvSpPr>
          <p:nvPr/>
        </p:nvSpPr>
        <p:spPr bwMode="auto">
          <a:xfrm>
            <a:off x="8321675" y="3316288"/>
            <a:ext cx="7096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p>
        </p:txBody>
      </p:sp>
      <p:sp>
        <p:nvSpPr>
          <p:cNvPr id="81941" name="Freeform 123"/>
          <p:cNvSpPr>
            <a:spLocks/>
          </p:cNvSpPr>
          <p:nvPr/>
        </p:nvSpPr>
        <p:spPr bwMode="auto">
          <a:xfrm>
            <a:off x="3155950" y="2146300"/>
            <a:ext cx="1047750" cy="3143250"/>
          </a:xfrm>
          <a:custGeom>
            <a:avLst/>
            <a:gdLst>
              <a:gd name="T0" fmla="*/ 2147483646 w 660"/>
              <a:gd name="T1" fmla="*/ 2147483646 h 1980"/>
              <a:gd name="T2" fmla="*/ 2147483646 w 660"/>
              <a:gd name="T3" fmla="*/ 2147483646 h 1980"/>
              <a:gd name="T4" fmla="*/ 2147483646 w 660"/>
              <a:gd name="T5" fmla="*/ 0 h 1980"/>
              <a:gd name="T6" fmla="*/ 0 60000 65536"/>
              <a:gd name="T7" fmla="*/ 0 60000 65536"/>
              <a:gd name="T8" fmla="*/ 0 60000 65536"/>
            </a:gdLst>
            <a:ahLst/>
            <a:cxnLst>
              <a:cxn ang="T6">
                <a:pos x="T0" y="T1"/>
              </a:cxn>
              <a:cxn ang="T7">
                <a:pos x="T2" y="T3"/>
              </a:cxn>
              <a:cxn ang="T8">
                <a:pos x="T4" y="T5"/>
              </a:cxn>
            </a:cxnLst>
            <a:rect l="0" t="0" r="r" b="b"/>
            <a:pathLst>
              <a:path w="660" h="1980">
                <a:moveTo>
                  <a:pt x="293" y="1980"/>
                </a:moveTo>
                <a:cubicBezTo>
                  <a:pt x="253" y="1835"/>
                  <a:pt x="0" y="1436"/>
                  <a:pt x="61" y="1106"/>
                </a:cubicBezTo>
                <a:cubicBezTo>
                  <a:pt x="87" y="802"/>
                  <a:pt x="535" y="230"/>
                  <a:pt x="660" y="0"/>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2" name="Freeform 124"/>
          <p:cNvSpPr>
            <a:spLocks/>
          </p:cNvSpPr>
          <p:nvPr/>
        </p:nvSpPr>
        <p:spPr bwMode="auto">
          <a:xfrm>
            <a:off x="8047038" y="3871913"/>
            <a:ext cx="571500" cy="1711325"/>
          </a:xfrm>
          <a:custGeom>
            <a:avLst/>
            <a:gdLst>
              <a:gd name="T0" fmla="*/ 0 w 270"/>
              <a:gd name="T1" fmla="*/ 2147483646 h 990"/>
              <a:gd name="T2" fmla="*/ 2147483646 w 270"/>
              <a:gd name="T3" fmla="*/ 2147483646 h 990"/>
              <a:gd name="T4" fmla="*/ 2147483646 w 270"/>
              <a:gd name="T5" fmla="*/ 2147483646 h 990"/>
              <a:gd name="T6" fmla="*/ 0 60000 65536"/>
              <a:gd name="T7" fmla="*/ 0 60000 65536"/>
              <a:gd name="T8" fmla="*/ 0 60000 65536"/>
            </a:gdLst>
            <a:ahLst/>
            <a:cxnLst>
              <a:cxn ang="T6">
                <a:pos x="T0" y="T1"/>
              </a:cxn>
              <a:cxn ang="T7">
                <a:pos x="T2" y="T3"/>
              </a:cxn>
              <a:cxn ang="T8">
                <a:pos x="T4" y="T5"/>
              </a:cxn>
            </a:cxnLst>
            <a:rect l="0" t="0" r="r" b="b"/>
            <a:pathLst>
              <a:path w="270" h="990">
                <a:moveTo>
                  <a:pt x="0" y="990"/>
                </a:moveTo>
                <a:cubicBezTo>
                  <a:pt x="44" y="842"/>
                  <a:pt x="267" y="214"/>
                  <a:pt x="270" y="96"/>
                </a:cubicBezTo>
                <a:cubicBezTo>
                  <a:pt x="254" y="0"/>
                  <a:pt x="70" y="243"/>
                  <a:pt x="18" y="282"/>
                </a:cubicBezTo>
              </a:path>
            </a:pathLst>
          </a:custGeom>
          <a:noFill/>
          <a:ln w="25400" cap="flat" cmpd="sng">
            <a:solidFill>
              <a:srgbClr val="99CCFF"/>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773" name="Text Box 125"/>
          <p:cNvSpPr txBox="1">
            <a:spLocks noChangeArrowheads="1"/>
          </p:cNvSpPr>
          <p:nvPr/>
        </p:nvSpPr>
        <p:spPr bwMode="auto">
          <a:xfrm>
            <a:off x="3382963" y="5130800"/>
            <a:ext cx="29257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Saturation Region</a:t>
            </a:r>
          </a:p>
        </p:txBody>
      </p:sp>
      <p:sp>
        <p:nvSpPr>
          <p:cNvPr id="27774" name="Text Box 126"/>
          <p:cNvSpPr txBox="1">
            <a:spLocks noChangeArrowheads="1"/>
          </p:cNvSpPr>
          <p:nvPr/>
        </p:nvSpPr>
        <p:spPr bwMode="auto">
          <a:xfrm>
            <a:off x="6308725" y="5492750"/>
            <a:ext cx="2195513"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a:effectLst>
                  <a:outerShdw blurRad="38100" dist="38100" dir="2700000" algn="tl">
                    <a:srgbClr val="000000"/>
                  </a:outerShdw>
                </a:effectLst>
              </a:rPr>
              <a:t>Cutoff Region</a:t>
            </a:r>
          </a:p>
          <a:p>
            <a:pPr>
              <a:defRPr/>
            </a:pP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B</a:t>
            </a:r>
            <a:r>
              <a:rPr lang="en-US" altLang="en-US">
                <a:effectLst>
                  <a:outerShdw blurRad="38100" dist="38100" dir="2700000" algn="tl">
                    <a:srgbClr val="000000"/>
                  </a:outerShdw>
                </a:effectLst>
              </a:rPr>
              <a:t> = 0</a:t>
            </a:r>
          </a:p>
        </p:txBody>
      </p:sp>
      <p:sp>
        <p:nvSpPr>
          <p:cNvPr id="27776" name="Text Box 128"/>
          <p:cNvSpPr txBox="1">
            <a:spLocks noChangeArrowheads="1"/>
          </p:cNvSpPr>
          <p:nvPr/>
        </p:nvSpPr>
        <p:spPr bwMode="auto">
          <a:xfrm>
            <a:off x="228600" y="1143000"/>
            <a:ext cx="2895600" cy="459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defRPr/>
            </a:pPr>
            <a:r>
              <a:rPr lang="en-US" altLang="en-US">
                <a:effectLst>
                  <a:outerShdw blurRad="38100" dist="38100" dir="2700000" algn="tl">
                    <a:srgbClr val="000000"/>
                  </a:outerShdw>
                </a:effectLst>
              </a:rPr>
              <a:t>The Common-Collector biasing circuit is basically equivalent to the common-emitter biased circuit except instead of looking at I</a:t>
            </a:r>
            <a:r>
              <a:rPr lang="en-US" altLang="en-US" baseline="-25000">
                <a:effectLst>
                  <a:outerShdw blurRad="38100" dist="38100" dir="2700000" algn="tl">
                    <a:srgbClr val="000000"/>
                  </a:outerShdw>
                </a:effectLst>
              </a:rPr>
              <a:t>C</a:t>
            </a:r>
            <a:r>
              <a:rPr lang="en-US" altLang="en-US">
                <a:effectLst>
                  <a:outerShdw blurRad="38100" dist="38100" dir="2700000" algn="tl">
                    <a:srgbClr val="000000"/>
                  </a:outerShdw>
                </a:effectLst>
              </a:rPr>
              <a:t> as a function of V</a:t>
            </a:r>
            <a:r>
              <a:rPr lang="en-US" altLang="en-US" baseline="-25000">
                <a:effectLst>
                  <a:outerShdw blurRad="38100" dist="38100" dir="2700000" algn="tl">
                    <a:srgbClr val="000000"/>
                  </a:outerShdw>
                </a:effectLst>
              </a:rPr>
              <a:t>CE</a:t>
            </a:r>
            <a:r>
              <a:rPr lang="en-US" altLang="en-US">
                <a:effectLst>
                  <a:outerShdw blurRad="38100" dist="38100" dir="2700000" algn="tl">
                    <a:srgbClr val="000000"/>
                  </a:outerShdw>
                </a:effectLst>
              </a:rPr>
              <a:t> and I</a:t>
            </a:r>
            <a:r>
              <a:rPr lang="en-US" altLang="en-US" baseline="-25000">
                <a:effectLst>
                  <a:outerShdw blurRad="38100" dist="38100" dir="2700000" algn="tl">
                    <a:srgbClr val="000000"/>
                  </a:outerShdw>
                </a:effectLst>
              </a:rPr>
              <a:t>B </a:t>
            </a:r>
            <a:r>
              <a:rPr lang="en-US" altLang="en-US">
                <a:effectLst>
                  <a:outerShdw blurRad="38100" dist="38100" dir="2700000" algn="tl">
                    <a:srgbClr val="000000"/>
                  </a:outerShdw>
                </a:effectLst>
              </a:rPr>
              <a:t>we are looking at I</a:t>
            </a:r>
            <a:r>
              <a:rPr lang="en-US" altLang="en-US" baseline="-25000">
                <a:effectLst>
                  <a:outerShdw blurRad="38100" dist="38100" dir="2700000" algn="tl">
                    <a:srgbClr val="000000"/>
                  </a:outerShdw>
                </a:effectLst>
              </a:rPr>
              <a:t>E</a:t>
            </a:r>
            <a:r>
              <a:rPr lang="en-US" altLang="en-US">
                <a:effectLst>
                  <a:outerShdw blurRad="38100" dist="38100" dir="2700000" algn="tl">
                    <a:srgbClr val="000000"/>
                  </a:outerShdw>
                </a:effectLst>
              </a:rPr>
              <a:t>.</a:t>
            </a:r>
          </a:p>
          <a:p>
            <a:pPr>
              <a:lnSpc>
                <a:spcPct val="110000"/>
              </a:lnSpc>
              <a:defRPr/>
            </a:pPr>
            <a:r>
              <a:rPr lang="en-US" altLang="en-US">
                <a:effectLst>
                  <a:outerShdw blurRad="38100" dist="38100" dir="2700000" algn="tl">
                    <a:srgbClr val="000000"/>
                  </a:outerShdw>
                </a:effectLst>
              </a:rPr>
              <a:t>Also, since </a:t>
            </a:r>
            <a:r>
              <a:rPr lang="en-US" altLang="en-US">
                <a:effectLst>
                  <a:outerShdw blurRad="38100" dist="38100" dir="2700000" algn="tl">
                    <a:srgbClr val="000000"/>
                  </a:outerShdw>
                </a:effectLst>
                <a:sym typeface="Symbol" panose="05050102010706020507" pitchFamily="18" charset="2"/>
              </a:rPr>
              <a:t></a:t>
            </a:r>
            <a:r>
              <a:rPr lang="en-US" altLang="en-US">
                <a:effectLst>
                  <a:outerShdw blurRad="38100" dist="38100" dir="2700000" algn="tl">
                    <a:srgbClr val="000000"/>
                  </a:outerShdw>
                </a:effectLst>
              </a:rPr>
              <a:t> ~ 1, and </a:t>
            </a:r>
            <a:r>
              <a:rPr lang="en-US" altLang="en-US">
                <a:effectLst>
                  <a:outerShdw blurRad="38100" dist="38100" dir="2700000" algn="tl">
                    <a:srgbClr val="000000"/>
                  </a:outerShdw>
                </a:effectLst>
                <a:sym typeface="Symbol" panose="05050102010706020507" pitchFamily="18" charset="2"/>
              </a:rPr>
              <a:t></a:t>
            </a:r>
            <a:r>
              <a:rPr lang="en-US" altLang="en-US">
                <a:effectLst>
                  <a:outerShdw blurRad="38100" dist="38100" dir="2700000" algn="tl">
                    <a:srgbClr val="000000"/>
                  </a:outerShdw>
                </a:effectLst>
              </a:rPr>
              <a:t> = I</a:t>
            </a:r>
            <a:r>
              <a:rPr lang="en-US" altLang="en-US" baseline="-25000">
                <a:effectLst>
                  <a:outerShdw blurRad="38100" dist="38100" dir="2700000" algn="tl">
                    <a:srgbClr val="000000"/>
                  </a:outerShdw>
                </a:effectLst>
              </a:rPr>
              <a:t>C</a:t>
            </a: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r>
              <a:rPr lang="en-US" altLang="en-US">
                <a:effectLst>
                  <a:outerShdw blurRad="38100" dist="38100" dir="2700000" algn="tl">
                    <a:srgbClr val="000000"/>
                  </a:outerShdw>
                </a:effectLst>
              </a:rPr>
              <a:t> that means I</a:t>
            </a:r>
            <a:r>
              <a:rPr lang="en-US" altLang="en-US" baseline="-25000">
                <a:effectLst>
                  <a:outerShdw blurRad="38100" dist="38100" dir="2700000" algn="tl">
                    <a:srgbClr val="000000"/>
                  </a:outerShdw>
                </a:effectLst>
              </a:rPr>
              <a:t>C</a:t>
            </a:r>
            <a:r>
              <a:rPr lang="en-US" altLang="en-US">
                <a:effectLst>
                  <a:outerShdw blurRad="38100" dist="38100" dir="2700000" algn="tl">
                    <a:srgbClr val="000000"/>
                  </a:outerShdw>
                </a:effectLst>
              </a:rPr>
              <a:t>~I</a:t>
            </a:r>
            <a:r>
              <a:rPr lang="en-US" altLang="en-US" baseline="-25000">
                <a:effectLst>
                  <a:outerShdw blurRad="38100" dist="38100" dir="2700000" algn="tl">
                    <a:srgbClr val="000000"/>
                  </a:outerShdw>
                </a:effectLst>
              </a:rPr>
              <a:t>E</a:t>
            </a:r>
            <a:r>
              <a:rPr lang="en-US" altLang="en-US">
                <a:effectLst>
                  <a:outerShdw blurRad="38100" dist="38100" dir="2700000" algn="tl">
                    <a:srgbClr val="000000"/>
                  </a:outerShdw>
                </a:effectLst>
              </a:rPr>
              <a:t> </a:t>
            </a:r>
          </a:p>
        </p:txBody>
      </p:sp>
      <p:sp>
        <p:nvSpPr>
          <p:cNvPr id="81946" name="Line 71"/>
          <p:cNvSpPr>
            <a:spLocks noChangeShapeType="1"/>
          </p:cNvSpPr>
          <p:nvPr/>
        </p:nvSpPr>
        <p:spPr bwMode="auto">
          <a:xfrm>
            <a:off x="1676400" y="4518025"/>
            <a:ext cx="7467600" cy="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47" name="Line 70"/>
          <p:cNvSpPr>
            <a:spLocks noChangeShapeType="1"/>
          </p:cNvSpPr>
          <p:nvPr/>
        </p:nvSpPr>
        <p:spPr bwMode="auto">
          <a:xfrm rot="10800000">
            <a:off x="3925888" y="838200"/>
            <a:ext cx="0" cy="3657600"/>
          </a:xfrm>
          <a:prstGeom prst="line">
            <a:avLst/>
          </a:prstGeom>
          <a:noFill/>
          <a:ln w="25400">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6837989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eaLnBrk="1" hangingPunct="1"/>
            <a:r>
              <a:rPr lang="en-US" altLang="en-US" smtClean="0"/>
              <a:t>Field Effect Transistor</a:t>
            </a:r>
          </a:p>
        </p:txBody>
      </p:sp>
      <p:sp>
        <p:nvSpPr>
          <p:cNvPr id="82947" name="Content Placeholder 2"/>
          <p:cNvSpPr>
            <a:spLocks noGrp="1"/>
          </p:cNvSpPr>
          <p:nvPr>
            <p:ph idx="1"/>
          </p:nvPr>
        </p:nvSpPr>
        <p:spPr/>
        <p:txBody>
          <a:bodyPr/>
          <a:lstStyle/>
          <a:p>
            <a:pPr eaLnBrk="1" hangingPunct="1"/>
            <a:r>
              <a:rPr lang="en-US" altLang="en-US" smtClean="0"/>
              <a:t>FET is a device in which the flow of current through the conducting region is controlled by an electric field .Hence the name Field Effect Transistor.</a:t>
            </a:r>
          </a:p>
          <a:p>
            <a:pPr eaLnBrk="1" hangingPunct="1"/>
            <a:r>
              <a:rPr lang="en-US" altLang="en-US" smtClean="0"/>
              <a:t>As current conduction is only by majority carriers , it is said to be a uni polar device.</a:t>
            </a:r>
          </a:p>
        </p:txBody>
      </p:sp>
    </p:spTree>
    <p:extLst>
      <p:ext uri="{BB962C8B-B14F-4D97-AF65-F5344CB8AC3E}">
        <p14:creationId xmlns:p14="http://schemas.microsoft.com/office/powerpoint/2010/main" val="2418055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IN" b="1" dirty="0" smtClean="0">
                <a:latin typeface="Times New Roman" pitchFamily="18" charset="0"/>
                <a:cs typeface="Times New Roman" pitchFamily="18" charset="0"/>
              </a:rPr>
              <a:t>EARTHING</a:t>
            </a:r>
            <a:endParaRPr lang="en-IN" b="1"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556793"/>
            <a:ext cx="871296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8842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ltLang="en-US" smtClean="0"/>
              <a:t>Types of FET</a:t>
            </a:r>
          </a:p>
        </p:txBody>
      </p:sp>
      <p:pic>
        <p:nvPicPr>
          <p:cNvPr id="83971" name="Picture 2" descr="C:\Users\MANJU\Desktop\JFET\jfet-5-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394450" cy="4800600"/>
          </a:xfrm>
        </p:spPr>
      </p:pic>
    </p:spTree>
    <p:extLst>
      <p:ext uri="{BB962C8B-B14F-4D97-AF65-F5344CB8AC3E}">
        <p14:creationId xmlns:p14="http://schemas.microsoft.com/office/powerpoint/2010/main" val="288218913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MANJU\Desktop\JFET\jfet-6-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685800"/>
            <a:ext cx="7753350" cy="5821363"/>
          </a:xfrm>
        </p:spPr>
      </p:pic>
    </p:spTree>
    <p:extLst>
      <p:ext uri="{BB962C8B-B14F-4D97-AF65-F5344CB8AC3E}">
        <p14:creationId xmlns:p14="http://schemas.microsoft.com/office/powerpoint/2010/main" val="295349681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MANJU\Desktop\JFET\jfet-7-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609600"/>
            <a:ext cx="7246938" cy="5440363"/>
          </a:xfrm>
        </p:spPr>
      </p:pic>
    </p:spTree>
    <p:extLst>
      <p:ext uri="{BB962C8B-B14F-4D97-AF65-F5344CB8AC3E}">
        <p14:creationId xmlns:p14="http://schemas.microsoft.com/office/powerpoint/2010/main" val="25534397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altLang="en-US" smtClean="0"/>
              <a:t>JFET</a:t>
            </a:r>
          </a:p>
        </p:txBody>
      </p:sp>
      <p:pic>
        <p:nvPicPr>
          <p:cNvPr id="87043" name="Picture 2" descr="C:\Users\MANJU\Desktop\JFET\jfet-8-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9559290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MANJU\Desktop\JFET\jfet-9-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636588"/>
            <a:ext cx="6443663" cy="5489575"/>
          </a:xfrm>
        </p:spPr>
      </p:pic>
    </p:spTree>
    <p:extLst>
      <p:ext uri="{BB962C8B-B14F-4D97-AF65-F5344CB8AC3E}">
        <p14:creationId xmlns:p14="http://schemas.microsoft.com/office/powerpoint/2010/main" val="92838088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altLang="en-US" smtClean="0"/>
              <a:t>N-Channel JFET</a:t>
            </a:r>
          </a:p>
        </p:txBody>
      </p:sp>
      <p:pic>
        <p:nvPicPr>
          <p:cNvPr id="8909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814" t="23570" r="10863" b="10768"/>
          <a:stretch>
            <a:fillRect/>
          </a:stretch>
        </p:blipFill>
        <p:spPr>
          <a:xfrm>
            <a:off x="1143000" y="1447800"/>
            <a:ext cx="6553200" cy="4800600"/>
          </a:xfrm>
        </p:spPr>
      </p:pic>
    </p:spTree>
    <p:extLst>
      <p:ext uri="{BB962C8B-B14F-4D97-AF65-F5344CB8AC3E}">
        <p14:creationId xmlns:p14="http://schemas.microsoft.com/office/powerpoint/2010/main" val="6014971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MANJU\Desktop\JFET\jfet-11-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990600"/>
            <a:ext cx="6596063" cy="5135563"/>
          </a:xfrm>
        </p:spPr>
      </p:pic>
    </p:spTree>
    <p:extLst>
      <p:ext uri="{BB962C8B-B14F-4D97-AF65-F5344CB8AC3E}">
        <p14:creationId xmlns:p14="http://schemas.microsoft.com/office/powerpoint/2010/main" val="29148754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MANJU\Desktop\JFET\jfet-13-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2983676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MANJU\Desktop\JFET\jfet-12-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32808145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MANJU\Desktop\JFET\jfet-15-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2464073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ffectLst>
                  <a:outerShdw blurRad="38100" dist="38100" dir="2700000" algn="tl">
                    <a:srgbClr val="000000">
                      <a:alpha val="43137"/>
                    </a:srgbClr>
                  </a:outerShdw>
                </a:effectLst>
                <a:latin typeface="Times New Roman" pitchFamily="18" charset="0"/>
                <a:cs typeface="Times New Roman" pitchFamily="18" charset="0"/>
              </a:rPr>
              <a:t>What Is Earthing </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075" name="Content Placeholder 2"/>
          <p:cNvSpPr>
            <a:spLocks noGrp="1"/>
          </p:cNvSpPr>
          <p:nvPr>
            <p:ph idx="1"/>
          </p:nvPr>
        </p:nvSpPr>
        <p:spPr/>
        <p:txBody>
          <a:bodyPr/>
          <a:lstStyle/>
          <a:p>
            <a:pPr algn="just" eaLnBrk="1" hangingPunct="1">
              <a:buFont typeface="Arial" charset="0"/>
              <a:buNone/>
            </a:pPr>
            <a:r>
              <a:rPr lang="en-US" dirty="0" smtClean="0"/>
              <a:t>	</a:t>
            </a:r>
            <a:r>
              <a:rPr lang="en-US" dirty="0" smtClean="0">
                <a:latin typeface="Times New Roman" pitchFamily="18" charset="0"/>
                <a:cs typeface="Times New Roman" pitchFamily="18" charset="0"/>
              </a:rPr>
              <a:t>The process of connecting metallic bodies of all the electrical apparatus and equipment to huge mass of earth by a wire having negligible resistance is called Earthing.</a:t>
            </a:r>
          </a:p>
        </p:txBody>
      </p:sp>
      <p:pic>
        <p:nvPicPr>
          <p:cNvPr id="4" name="Picture 4" descr="C:\Users\SONY\Documents\My DAP Downloads\earth_fault_22R_circuit_animation.gif"/>
          <p:cNvPicPr>
            <a:picLocks noChangeAspect="1" noChangeArrowheads="1" noCrop="1"/>
          </p:cNvPicPr>
          <p:nvPr/>
        </p:nvPicPr>
        <p:blipFill>
          <a:blip r:embed="rId2" cstate="print"/>
          <a:srcRect/>
          <a:stretch>
            <a:fillRect/>
          </a:stretch>
        </p:blipFill>
        <p:spPr bwMode="auto">
          <a:xfrm>
            <a:off x="2438400" y="3581400"/>
            <a:ext cx="5181600" cy="3124200"/>
          </a:xfrm>
          <a:prstGeom prst="rect">
            <a:avLst/>
          </a:prstGeom>
          <a:noFill/>
        </p:spPr>
      </p:pic>
    </p:spTree>
    <p:extLst>
      <p:ext uri="{BB962C8B-B14F-4D97-AF65-F5344CB8AC3E}">
        <p14:creationId xmlns:p14="http://schemas.microsoft.com/office/powerpoint/2010/main" val="6413003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MANJU\Desktop\JFET\jfet-16-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7586923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MANJU\Desktop\JFET\jfet-17-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180897730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MANJU\Desktop\JFET\jfet-18-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5126033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MANJU\Desktop\JFET\jfet-20-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10024473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MANJU\Desktop\JFET\jfet-21-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28701291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MANJU\Desktop\JFET\jfet-22-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685800"/>
            <a:ext cx="8153400" cy="5867400"/>
          </a:xfrm>
        </p:spPr>
      </p:pic>
    </p:spTree>
    <p:extLst>
      <p:ext uri="{BB962C8B-B14F-4D97-AF65-F5344CB8AC3E}">
        <p14:creationId xmlns:p14="http://schemas.microsoft.com/office/powerpoint/2010/main" val="42659186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MANJU\Desktop\JFET\jfet-25-63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9325" cy="4525963"/>
          </a:xfrm>
        </p:spPr>
      </p:pic>
    </p:spTree>
    <p:extLst>
      <p:ext uri="{BB962C8B-B14F-4D97-AF65-F5344CB8AC3E}">
        <p14:creationId xmlns:p14="http://schemas.microsoft.com/office/powerpoint/2010/main" val="30044113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pPr eaLnBrk="1" hangingPunct="1"/>
            <a:r>
              <a:rPr lang="en-US" altLang="en-US" smtClean="0"/>
              <a:t>MOSFET</a:t>
            </a:r>
          </a:p>
        </p:txBody>
      </p:sp>
      <p:sp>
        <p:nvSpPr>
          <p:cNvPr id="101379" name="Content Placeholder 2"/>
          <p:cNvSpPr>
            <a:spLocks noGrp="1"/>
          </p:cNvSpPr>
          <p:nvPr>
            <p:ph idx="1"/>
          </p:nvPr>
        </p:nvSpPr>
        <p:spPr/>
        <p:txBody>
          <a:bodyPr/>
          <a:lstStyle/>
          <a:p>
            <a:pPr eaLnBrk="1" hangingPunct="1"/>
            <a:r>
              <a:rPr lang="en-US" altLang="en-US" smtClean="0"/>
              <a:t>MOSFET Field effect transistor is a uni polar transistor, which acts as a voltage-controlled current device.</a:t>
            </a:r>
          </a:p>
        </p:txBody>
      </p:sp>
    </p:spTree>
    <p:extLst>
      <p:ext uri="{BB962C8B-B14F-4D97-AF65-F5344CB8AC3E}">
        <p14:creationId xmlns:p14="http://schemas.microsoft.com/office/powerpoint/2010/main" val="97595227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5675" cy="4525963"/>
          </a:xfrm>
        </p:spPr>
      </p:pic>
      <p:pic>
        <p:nvPicPr>
          <p:cNvPr id="1024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0"/>
            <a:ext cx="754380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3505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pPr eaLnBrk="1" hangingPunct="1"/>
            <a:r>
              <a:rPr lang="en-US" altLang="en-US" smtClean="0"/>
              <a:t>N channel Enhancement MOSFET</a:t>
            </a:r>
          </a:p>
        </p:txBody>
      </p:sp>
      <p:pic>
        <p:nvPicPr>
          <p:cNvPr id="1034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852613"/>
            <a:ext cx="5486400" cy="4019550"/>
          </a:xfrm>
        </p:spPr>
      </p:pic>
    </p:spTree>
    <p:extLst>
      <p:ext uri="{BB962C8B-B14F-4D97-AF65-F5344CB8AC3E}">
        <p14:creationId xmlns:p14="http://schemas.microsoft.com/office/powerpoint/2010/main" val="4073266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rtlCol="0">
            <a:noAutofit/>
          </a:bodyPr>
          <a:lstStyle/>
          <a:p>
            <a:pPr eaLnBrk="1" fontAlgn="auto" hangingPunct="1">
              <a:spcAft>
                <a:spcPts val="0"/>
              </a:spcAft>
              <a:defRPr/>
            </a:pPr>
            <a:r>
              <a:rPr lang="en-US" kern="10" dirty="0" smtClean="0">
                <a:ln w="9525" cap="sq">
                  <a:solidFill>
                    <a:srgbClr val="000000"/>
                  </a:solidFill>
                  <a:round/>
                  <a:headEnd type="none" w="sm" len="sm"/>
                  <a:tailEnd type="none" w="sm" len="sm"/>
                </a:ln>
                <a:effectLst>
                  <a:outerShdw dist="35921" dir="2700000" algn="ctr" rotWithShape="0">
                    <a:srgbClr val="808080">
                      <a:alpha val="80000"/>
                    </a:srgbClr>
                  </a:outerShdw>
                </a:effectLst>
                <a:latin typeface="Times New Roman" pitchFamily="18" charset="0"/>
                <a:cs typeface="Times New Roman" pitchFamily="18" charset="0"/>
              </a:rPr>
              <a:t>Objectives of the earthing</a:t>
            </a:r>
            <a:br>
              <a:rPr lang="en-US" kern="10" dirty="0" smtClean="0">
                <a:ln w="9525" cap="sq">
                  <a:solidFill>
                    <a:srgbClr val="000000"/>
                  </a:solidFill>
                  <a:round/>
                  <a:headEnd type="none" w="sm" len="sm"/>
                  <a:tailEnd type="none" w="sm" len="sm"/>
                </a:ln>
                <a:effectLst>
                  <a:outerShdw dist="35921" dir="2700000" algn="ctr" rotWithShape="0">
                    <a:srgbClr val="808080">
                      <a:alpha val="80000"/>
                    </a:srgbClr>
                  </a:outerShdw>
                </a:effectLst>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099" name="Content Placeholder 2"/>
          <p:cNvSpPr>
            <a:spLocks noGrp="1"/>
          </p:cNvSpPr>
          <p:nvPr>
            <p:ph idx="1"/>
          </p:nvPr>
        </p:nvSpPr>
        <p:spPr/>
        <p:txBody>
          <a:bodyPr/>
          <a:lstStyle/>
          <a:p>
            <a:pPr algn="just" eaLnBrk="1" hangingPunct="1">
              <a:buFontTx/>
              <a:buChar char="•"/>
            </a:pPr>
            <a:r>
              <a:rPr lang="en-IN" dirty="0" smtClean="0">
                <a:latin typeface="Times New Roman" pitchFamily="18" charset="0"/>
                <a:cs typeface="Times New Roman" pitchFamily="18" charset="0"/>
              </a:rPr>
              <a:t>Provide an alternative path for the fault current to flow so that it will  not endanger the user </a:t>
            </a:r>
          </a:p>
          <a:p>
            <a:pPr algn="just" eaLnBrk="1" hangingPunct="1">
              <a:buFontTx/>
              <a:buChar char="•"/>
            </a:pPr>
            <a:r>
              <a:rPr lang="en-IN" dirty="0" smtClean="0">
                <a:latin typeface="Times New Roman" pitchFamily="18" charset="0"/>
                <a:cs typeface="Times New Roman" pitchFamily="18" charset="0"/>
              </a:rPr>
              <a:t>Ensure that all exposed conductive parts do not reach a dangerous potential </a:t>
            </a:r>
          </a:p>
          <a:p>
            <a:pPr algn="just" eaLnBrk="1" hangingPunct="1">
              <a:buFontTx/>
              <a:buChar char="•"/>
            </a:pPr>
            <a:r>
              <a:rPr lang="en-IN" dirty="0" smtClean="0">
                <a:latin typeface="Times New Roman" pitchFamily="18" charset="0"/>
                <a:cs typeface="Times New Roman" pitchFamily="18" charset="0"/>
              </a:rPr>
              <a:t>Maintain the voltage at any part of an electrical system at a known value so as to prevent over current or excessive voltage on the appliances or equipment.</a:t>
            </a:r>
          </a:p>
          <a:p>
            <a:pPr eaLnBrk="1" hangingPunct="1"/>
            <a:endParaRPr lang="en-US" dirty="0" smtClean="0"/>
          </a:p>
        </p:txBody>
      </p:sp>
    </p:spTree>
    <p:extLst>
      <p:ext uri="{BB962C8B-B14F-4D97-AF65-F5344CB8AC3E}">
        <p14:creationId xmlns:p14="http://schemas.microsoft.com/office/powerpoint/2010/main" val="17379435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US" altLang="en-US" smtClean="0"/>
              <a:t>N channel Depletion MOSFET</a:t>
            </a:r>
          </a:p>
        </p:txBody>
      </p:sp>
      <p:pic>
        <p:nvPicPr>
          <p:cNvPr id="10445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19300" y="1928813"/>
            <a:ext cx="5105400" cy="3867150"/>
          </a:xfrm>
        </p:spPr>
      </p:pic>
    </p:spTree>
    <p:extLst>
      <p:ext uri="{BB962C8B-B14F-4D97-AF65-F5344CB8AC3E}">
        <p14:creationId xmlns:p14="http://schemas.microsoft.com/office/powerpoint/2010/main" val="372247986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5675" cy="4525963"/>
          </a:xfrm>
        </p:spPr>
      </p:pic>
    </p:spTree>
    <p:extLst>
      <p:ext uri="{BB962C8B-B14F-4D97-AF65-F5344CB8AC3E}">
        <p14:creationId xmlns:p14="http://schemas.microsoft.com/office/powerpoint/2010/main" val="34449805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457200" y="1219200"/>
            <a:ext cx="8229600" cy="1143000"/>
          </a:xfrm>
        </p:spPr>
        <p:txBody>
          <a:bodyPr/>
          <a:lstStyle/>
          <a:p>
            <a:pPr eaLnBrk="1" hangingPunct="1"/>
            <a:r>
              <a:rPr lang="en-US" altLang="en-US" sz="2800" smtClean="0">
                <a:latin typeface="Times New Roman" panose="02020603050405020304" pitchFamily="18" charset="0"/>
                <a:cs typeface="Times New Roman" panose="02020603050405020304" pitchFamily="18" charset="0"/>
              </a:rPr>
              <a:t>VI Characteristics of MOSFET</a:t>
            </a:r>
          </a:p>
        </p:txBody>
      </p:sp>
      <p:pic>
        <p:nvPicPr>
          <p:cNvPr id="1064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19388" y="2466975"/>
            <a:ext cx="4672012" cy="3400425"/>
          </a:xfrm>
        </p:spPr>
      </p:pic>
    </p:spTree>
    <p:extLst>
      <p:ext uri="{BB962C8B-B14F-4D97-AF65-F5344CB8AC3E}">
        <p14:creationId xmlns:p14="http://schemas.microsoft.com/office/powerpoint/2010/main" val="1237019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rtlCol="0">
            <a:normAutofit fontScale="90000"/>
          </a:bodyPr>
          <a:lstStyle/>
          <a:p>
            <a:pPr eaLnBrk="1" fontAlgn="auto" hangingPunct="1">
              <a:spcAft>
                <a:spcPts val="0"/>
              </a:spcAft>
              <a:defRPr/>
            </a:pPr>
            <a:r>
              <a:rPr lang="en-US" sz="4900" dirty="0" smtClean="0">
                <a:effectLst>
                  <a:outerShdw blurRad="38100" dist="38100" dir="2700000" algn="tl">
                    <a:srgbClr val="000000">
                      <a:alpha val="43137"/>
                    </a:srgbClr>
                  </a:outerShdw>
                </a:effectLst>
                <a:latin typeface="Times New Roman" pitchFamily="18" charset="0"/>
                <a:cs typeface="Times New Roman" pitchFamily="18" charset="0"/>
              </a:rPr>
              <a:t>Qualities Of Good Earthing</a:t>
            </a:r>
            <a:r>
              <a:rPr lang="en-US" dirty="0" smtClean="0">
                <a:effectLst>
                  <a:outerShdw blurRad="38100" dist="38100" dir="2700000" algn="tl">
                    <a:srgbClr val="000000">
                      <a:alpha val="43137"/>
                    </a:srgbClr>
                  </a:outerShdw>
                </a:effectLst>
                <a:latin typeface="Times New Roman" pitchFamily="18" charset="0"/>
                <a:cs typeface="Times New Roman" pitchFamily="18" charset="0"/>
              </a:rPr>
              <a:t/>
            </a:r>
            <a:br>
              <a:rPr lang="en-US" dirty="0" smtClean="0">
                <a:effectLst>
                  <a:outerShdw blurRad="38100" dist="38100" dir="2700000" algn="tl">
                    <a:srgbClr val="000000">
                      <a:alpha val="43137"/>
                    </a:srgbClr>
                  </a:outerShdw>
                </a:effectLst>
                <a:latin typeface="Times New Roman" pitchFamily="18" charset="0"/>
                <a:cs typeface="Times New Roman" pitchFamily="18" charset="0"/>
              </a:rPr>
            </a:b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147" name="Content Placeholder 2"/>
          <p:cNvSpPr>
            <a:spLocks noGrp="1"/>
          </p:cNvSpPr>
          <p:nvPr>
            <p:ph idx="1"/>
          </p:nvPr>
        </p:nvSpPr>
        <p:spPr/>
        <p:txBody>
          <a:bodyPr/>
          <a:lstStyle/>
          <a:p>
            <a:pPr eaLnBrk="1" hangingPunct="1"/>
            <a:r>
              <a:rPr lang="en-IN" dirty="0" smtClean="0">
                <a:latin typeface="Times New Roman" pitchFamily="18" charset="0"/>
                <a:cs typeface="Times New Roman" pitchFamily="18" charset="0"/>
              </a:rPr>
              <a:t>Must be of low electrical resistance </a:t>
            </a:r>
          </a:p>
          <a:p>
            <a:pPr eaLnBrk="1" hangingPunct="1">
              <a:buFontTx/>
              <a:buChar char="•"/>
            </a:pPr>
            <a:r>
              <a:rPr lang="en-IN" dirty="0" smtClean="0">
                <a:latin typeface="Times New Roman" pitchFamily="18" charset="0"/>
                <a:cs typeface="Times New Roman" pitchFamily="18" charset="0"/>
              </a:rPr>
              <a:t>Must be of good corrosion resistance </a:t>
            </a:r>
          </a:p>
          <a:p>
            <a:pPr eaLnBrk="1" hangingPunct="1">
              <a:buFontTx/>
              <a:buChar char="•"/>
            </a:pPr>
            <a:r>
              <a:rPr lang="en-IN" altLang="zh-CN" dirty="0" smtClean="0">
                <a:latin typeface="Times New Roman" pitchFamily="18" charset="0"/>
                <a:cs typeface="Times New Roman" pitchFamily="18" charset="0"/>
              </a:rPr>
              <a:t>Must be able to dissipate high fault current repeatedly</a:t>
            </a:r>
            <a:endParaRPr lang="en-IN" dirty="0" smtClean="0">
              <a:latin typeface="Times New Roman" pitchFamily="18" charset="0"/>
              <a:cs typeface="Times New Roman" pitchFamily="18" charset="0"/>
            </a:endParaRPr>
          </a:p>
          <a:p>
            <a:pPr eaLnBrk="1" hangingPunct="1"/>
            <a:endParaRPr lang="en-US" dirty="0" smtClean="0"/>
          </a:p>
        </p:txBody>
      </p:sp>
    </p:spTree>
    <p:extLst>
      <p:ext uri="{BB962C8B-B14F-4D97-AF65-F5344CB8AC3E}">
        <p14:creationId xmlns:p14="http://schemas.microsoft.com/office/powerpoint/2010/main" val="4181624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ffectLst>
                  <a:outerShdw blurRad="38100" dist="38100" dir="2700000" algn="tl">
                    <a:srgbClr val="000000">
                      <a:alpha val="43137"/>
                    </a:srgbClr>
                  </a:outerShdw>
                </a:effectLst>
                <a:latin typeface="Times New Roman" pitchFamily="18" charset="0"/>
                <a:cs typeface="Times New Roman" pitchFamily="18" charset="0"/>
              </a:rPr>
              <a:t>Purpose of Earthing</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382000" cy="5181600"/>
          </a:xfrm>
        </p:spPr>
        <p:txBody>
          <a:bodyPr rtlCol="0">
            <a:normAutofit fontScale="62500" lnSpcReduction="20000"/>
          </a:bodyPr>
          <a:lstStyle/>
          <a:p>
            <a:pPr algn="just" eaLnBrk="1" fontAlgn="auto" hangingPunct="1">
              <a:spcAft>
                <a:spcPts val="0"/>
              </a:spcAft>
              <a:buFont typeface="Arial" pitchFamily="34" charset="0"/>
              <a:buChar char="•"/>
              <a:defRPr/>
            </a:pPr>
            <a:r>
              <a:rPr lang="en-US" sz="3800" dirty="0" smtClean="0">
                <a:latin typeface="Times New Roman" pitchFamily="18" charset="0"/>
                <a:cs typeface="Times New Roman" pitchFamily="18" charset="0"/>
              </a:rPr>
              <a:t>To </a:t>
            </a:r>
            <a:r>
              <a:rPr lang="en-US" sz="3800" dirty="0">
                <a:latin typeface="Times New Roman" pitchFamily="18" charset="0"/>
                <a:cs typeface="Times New Roman" pitchFamily="18" charset="0"/>
              </a:rPr>
              <a:t>save human life from danger of electrical shock or death by blowing a fuse i.e. To provide an alternative path for the fault current to flow so that it will not endanger the user </a:t>
            </a:r>
            <a:endParaRPr lang="en-US" sz="3800" dirty="0" smtClean="0">
              <a:latin typeface="Times New Roman" pitchFamily="18" charset="0"/>
              <a:cs typeface="Times New Roman" pitchFamily="18" charset="0"/>
            </a:endParaRPr>
          </a:p>
          <a:p>
            <a:pPr algn="just" eaLnBrk="1" fontAlgn="auto" hangingPunct="1">
              <a:spcAft>
                <a:spcPts val="0"/>
              </a:spcAft>
              <a:buFont typeface="Arial" pitchFamily="34" charset="0"/>
              <a:buChar char="•"/>
              <a:defRPr/>
            </a:pPr>
            <a:r>
              <a:rPr lang="en-US" sz="3800" dirty="0" smtClean="0">
                <a:latin typeface="Times New Roman" pitchFamily="18" charset="0"/>
                <a:cs typeface="Times New Roman" pitchFamily="18" charset="0"/>
              </a:rPr>
              <a:t>To </a:t>
            </a:r>
            <a:r>
              <a:rPr lang="en-US" sz="3800" dirty="0">
                <a:latin typeface="Times New Roman" pitchFamily="18" charset="0"/>
                <a:cs typeface="Times New Roman" pitchFamily="18" charset="0"/>
              </a:rPr>
              <a:t>protect buildings, machinery &amp; appliances under fault conditions   ie. To ensure that all exposed conductive parts do not reach a dangerous potential. </a:t>
            </a:r>
          </a:p>
          <a:p>
            <a:pPr algn="just" eaLnBrk="1" fontAlgn="auto" hangingPunct="1">
              <a:spcAft>
                <a:spcPts val="0"/>
              </a:spcAft>
              <a:buFont typeface="Arial" pitchFamily="34" charset="0"/>
              <a:buChar char="•"/>
              <a:defRPr/>
            </a:pPr>
            <a:r>
              <a:rPr lang="en-US" sz="3800" dirty="0">
                <a:latin typeface="Times New Roman" pitchFamily="18" charset="0"/>
                <a:cs typeface="Times New Roman" pitchFamily="18" charset="0"/>
              </a:rPr>
              <a:t>To provide safe path to dissipate lightning and short circuit currents. </a:t>
            </a:r>
          </a:p>
          <a:p>
            <a:pPr algn="just" eaLnBrk="1" fontAlgn="auto" hangingPunct="1">
              <a:spcAft>
                <a:spcPts val="0"/>
              </a:spcAft>
              <a:buFont typeface="Arial" pitchFamily="34" charset="0"/>
              <a:buChar char="•"/>
              <a:defRPr/>
            </a:pPr>
            <a:r>
              <a:rPr lang="en-US" sz="3800" dirty="0">
                <a:latin typeface="Times New Roman" pitchFamily="18" charset="0"/>
                <a:cs typeface="Times New Roman" pitchFamily="18" charset="0"/>
              </a:rPr>
              <a:t>To provide stable platform for operation of sensitive  electronic equipments   i.e. To maintain the voltage at any part of an electrical system at a known value so as to prevent over current or excessive voltage on the appliances or equipment .  </a:t>
            </a:r>
          </a:p>
          <a:p>
            <a:pPr algn="just" eaLnBrk="1" fontAlgn="auto" hangingPunct="1">
              <a:spcAft>
                <a:spcPts val="0"/>
              </a:spcAft>
              <a:buFont typeface="Arial" pitchFamily="34" charset="0"/>
              <a:buChar char="•"/>
              <a:defRPr/>
            </a:pPr>
            <a:r>
              <a:rPr lang="en-US" sz="3800" dirty="0">
                <a:latin typeface="Times New Roman" pitchFamily="18" charset="0"/>
                <a:cs typeface="Times New Roman" pitchFamily="18" charset="0"/>
              </a:rPr>
              <a:t>To provide protection against static electricity from  friction </a:t>
            </a:r>
            <a:endParaRPr lang="en-US" dirty="0">
              <a:latin typeface="Times New Roman" pitchFamily="18" charset="0"/>
              <a:cs typeface="Times New Roman" pitchFamily="18" charset="0"/>
            </a:endParaRPr>
          </a:p>
          <a:p>
            <a:pPr algn="just" eaLnBrk="1" fontAlgn="auto" hangingPunct="1">
              <a:spcAft>
                <a:spcPts val="0"/>
              </a:spcAft>
              <a:buFont typeface="Arial" pitchFamily="34" charset="0"/>
              <a:buNone/>
              <a:defRPr/>
            </a:pPr>
            <a:endParaRPr lang="en-US" dirty="0" smtClean="0"/>
          </a:p>
          <a:p>
            <a:pPr algn="just"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849771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a:spLocks noGrp="1" noChangeArrowheads="1"/>
          </p:cNvSpPr>
          <p:nvPr>
            <p:ph type="body" sz="half" idx="1"/>
          </p:nvPr>
        </p:nvSpPr>
        <p:spPr>
          <a:xfrm>
            <a:off x="457200" y="1219200"/>
            <a:ext cx="8534400" cy="4302716"/>
          </a:xfrm>
          <a:noFill/>
        </p:spPr>
        <p:txBody>
          <a:bodyPr wrap="square">
            <a:spAutoFit/>
          </a:bodyPr>
          <a:lstStyle/>
          <a:p>
            <a:r>
              <a:rPr lang="en-IN" sz="2400" dirty="0" smtClean="0">
                <a:latin typeface="Times New Roman" pitchFamily="18" charset="0"/>
                <a:cs typeface="Times New Roman" pitchFamily="18" charset="0"/>
              </a:rPr>
              <a:t>An electric shock (electrocution)occurs when two portion of a person’s body come in contact with electrical conductors of a circuit which is at different potentials, thus producing a potential difference across the body.</a:t>
            </a:r>
          </a:p>
          <a:p>
            <a:r>
              <a:rPr lang="en-IN" sz="2400" dirty="0" smtClean="0">
                <a:latin typeface="Times New Roman" pitchFamily="18" charset="0"/>
                <a:cs typeface="Times New Roman" pitchFamily="18" charset="0"/>
              </a:rPr>
              <a:t>The human body does have resistance and when the body is connected between two conductors at different potential a circuit is formed through the body and current will flow</a:t>
            </a:r>
          </a:p>
          <a:p>
            <a:r>
              <a:rPr lang="en-IN" sz="2400" dirty="0" smtClean="0">
                <a:latin typeface="Times New Roman" pitchFamily="18" charset="0"/>
                <a:cs typeface="Times New Roman" pitchFamily="18" charset="0"/>
              </a:rPr>
              <a:t>When the human body comes  in contact with only one conductor, a circuit is not formed and nothing happens. When the human body comes in contact with circuit conductors, no matter what the voltage is there is  potential for harm.</a:t>
            </a:r>
            <a:endParaRPr lang="en-IN" sz="2400" dirty="0">
              <a:latin typeface="Times New Roman" pitchFamily="18" charset="0"/>
              <a:cs typeface="Times New Roman" pitchFamily="18" charset="0"/>
            </a:endParaRPr>
          </a:p>
        </p:txBody>
      </p:sp>
      <p:sp>
        <p:nvSpPr>
          <p:cNvPr id="5" name="AutoShape 2"/>
          <p:cNvSpPr txBox="1">
            <a:spLocks noChangeArrowheads="1"/>
          </p:cNvSpPr>
          <p:nvPr/>
        </p:nvSpPr>
        <p:spPr>
          <a:xfrm>
            <a:off x="762000" y="228600"/>
            <a:ext cx="7924800" cy="1143000"/>
          </a:xfrm>
          <a:prstGeom prst="rect">
            <a:avLst/>
          </a:prstGeom>
        </p:spPr>
        <p:txBody>
          <a:bodyPr vert="horz" lIns="91440" tIns="45720" rIns="91440" bIns="45720" rtlCol="0" anchor="ctr">
            <a:normAutofit fontScale="97500"/>
          </a:bodyPr>
          <a:lstStyle/>
          <a:p>
            <a:pPr algn="ctr"/>
            <a:r>
              <a:rPr lang="en-IN" sz="4400" dirty="0" smtClean="0">
                <a:effectLst>
                  <a:outerShdw blurRad="38100" dist="38100" dir="2700000" algn="tl">
                    <a:srgbClr val="000000">
                      <a:alpha val="43137"/>
                    </a:srgbClr>
                  </a:outerShdw>
                </a:effectLst>
                <a:latin typeface="Times New Roman" pitchFamily="18" charset="0"/>
                <a:cs typeface="Times New Roman" pitchFamily="18" charset="0"/>
              </a:rPr>
              <a:t>Electric shock</a:t>
            </a:r>
            <a:endParaRPr lang="en-IN" sz="4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50151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a:spLocks noGrp="1" noChangeArrowheads="1"/>
          </p:cNvSpPr>
          <p:nvPr>
            <p:ph type="body" sz="half" idx="1"/>
          </p:nvPr>
        </p:nvSpPr>
        <p:spPr>
          <a:xfrm>
            <a:off x="381000" y="1219200"/>
            <a:ext cx="8610600" cy="4622804"/>
          </a:xfrm>
          <a:noFill/>
        </p:spPr>
        <p:txBody>
          <a:bodyPr wrap="square">
            <a:spAutoFit/>
          </a:bodyPr>
          <a:lstStyle/>
          <a:p>
            <a:pPr algn="just"/>
            <a:r>
              <a:rPr lang="en-IN" dirty="0" smtClean="0">
                <a:latin typeface="Times New Roman" pitchFamily="18" charset="0"/>
                <a:cs typeface="Times New Roman" pitchFamily="18" charset="0"/>
              </a:rPr>
              <a:t>The higher the potential difference the more the damage. The effect of an electric shock is a function of what parts of body come in contact with each conductor, the resistance of each contact point the surface resistance of the body at the contact as well as other factor.</a:t>
            </a:r>
          </a:p>
          <a:p>
            <a:pPr algn="just"/>
            <a:r>
              <a:rPr lang="en-IN" dirty="0" smtClean="0">
                <a:latin typeface="Times New Roman" pitchFamily="18" charset="0"/>
                <a:cs typeface="Times New Roman" pitchFamily="18" charset="0"/>
              </a:rPr>
              <a:t>When the electrical contact is such that the circuit path through the body is across the heart, you have the greatest potential for death.</a:t>
            </a:r>
          </a:p>
        </p:txBody>
      </p:sp>
      <p:sp>
        <p:nvSpPr>
          <p:cNvPr id="5" name="AutoShape 2"/>
          <p:cNvSpPr txBox="1">
            <a:spLocks noChangeArrowheads="1"/>
          </p:cNvSpPr>
          <p:nvPr/>
        </p:nvSpPr>
        <p:spPr>
          <a:xfrm>
            <a:off x="762000" y="228600"/>
            <a:ext cx="7924800" cy="1143000"/>
          </a:xfrm>
          <a:prstGeom prst="rect">
            <a:avLst/>
          </a:prstGeom>
        </p:spPr>
        <p:txBody>
          <a:bodyPr vert="horz" lIns="91440" tIns="45720" rIns="91440" bIns="45720" rtlCol="0" anchor="ctr">
            <a:normAutofit fontScale="97500"/>
          </a:bodyPr>
          <a:lstStyle/>
          <a:p>
            <a:pPr lvl="0" algn="ctr">
              <a:spcBef>
                <a:spcPct val="0"/>
              </a:spcBef>
              <a:defRPr/>
            </a:pPr>
            <a:r>
              <a:rPr lang="en-IN" sz="4400" dirty="0" smtClean="0">
                <a:effectLst>
                  <a:outerShdw blurRad="38100" dist="38100" dir="2700000" algn="tl">
                    <a:srgbClr val="000000">
                      <a:alpha val="43137"/>
                    </a:srgbClr>
                  </a:outerShdw>
                </a:effectLst>
                <a:latin typeface="Times New Roman" pitchFamily="18" charset="0"/>
                <a:cs typeface="Times New Roman" pitchFamily="18" charset="0"/>
              </a:rPr>
              <a:t>Electric shock</a:t>
            </a:r>
            <a:endParaRPr kumimoji="0" lang="en-US" sz="440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6047712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a:spLocks noGrp="1" noChangeArrowheads="1"/>
          </p:cNvSpPr>
          <p:nvPr>
            <p:ph type="body" sz="half" idx="1"/>
          </p:nvPr>
        </p:nvSpPr>
        <p:spPr>
          <a:xfrm>
            <a:off x="762000" y="1219200"/>
            <a:ext cx="8229600" cy="1569660"/>
          </a:xfrm>
          <a:noFill/>
        </p:spPr>
        <p:txBody>
          <a:bodyPr wrap="square">
            <a:spAutoFit/>
          </a:bodyPr>
          <a:lstStyle/>
          <a:p>
            <a:r>
              <a:rPr lang="en-IN" dirty="0" smtClean="0">
                <a:latin typeface="Times New Roman" pitchFamily="18" charset="0"/>
                <a:cs typeface="Times New Roman" pitchFamily="18" charset="0"/>
              </a:rPr>
              <a:t>When a high voltage such as 13,800V is involved the body is literally cooked and at times explodes</a:t>
            </a:r>
          </a:p>
        </p:txBody>
      </p:sp>
      <p:sp>
        <p:nvSpPr>
          <p:cNvPr id="5" name="AutoShape 2"/>
          <p:cNvSpPr txBox="1">
            <a:spLocks noChangeArrowheads="1"/>
          </p:cNvSpPr>
          <p:nvPr/>
        </p:nvSpPr>
        <p:spPr>
          <a:xfrm>
            <a:off x="762000" y="228600"/>
            <a:ext cx="7924800" cy="1143000"/>
          </a:xfrm>
          <a:prstGeom prst="rect">
            <a:avLst/>
          </a:prstGeom>
        </p:spPr>
        <p:txBody>
          <a:bodyPr vert="horz" lIns="91440" tIns="45720" rIns="91440" bIns="45720" rtlCol="0" anchor="ctr">
            <a:normAutofit fontScale="97500"/>
          </a:bodyPr>
          <a:lstStyle/>
          <a:p>
            <a:pPr lvl="0" algn="ctr">
              <a:spcBef>
                <a:spcPct val="0"/>
              </a:spcBef>
              <a:defRPr/>
            </a:pPr>
            <a:r>
              <a:rPr lang="en-IN" sz="4400" dirty="0" smtClean="0">
                <a:effectLst>
                  <a:outerShdw blurRad="38100" dist="38100" dir="2700000" algn="tl">
                    <a:srgbClr val="000000">
                      <a:alpha val="43137"/>
                    </a:srgbClr>
                  </a:outerShdw>
                </a:effectLst>
                <a:latin typeface="Times New Roman" pitchFamily="18" charset="0"/>
                <a:cs typeface="Times New Roman" pitchFamily="18" charset="0"/>
              </a:rPr>
              <a:t>Electric shock</a:t>
            </a:r>
            <a:endParaRPr kumimoji="0" lang="en-US" sz="440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7" name="Picture 2" descr="G:\electric shock.png"/>
          <p:cNvPicPr>
            <a:picLocks noChangeAspect="1" noChangeArrowheads="1"/>
          </p:cNvPicPr>
          <p:nvPr/>
        </p:nvPicPr>
        <p:blipFill>
          <a:blip r:embed="rId2" cstate="print"/>
          <a:srcRect/>
          <a:stretch>
            <a:fillRect/>
          </a:stretch>
        </p:blipFill>
        <p:spPr bwMode="auto">
          <a:xfrm>
            <a:off x="1219201" y="2819400"/>
            <a:ext cx="6096000" cy="4038600"/>
          </a:xfrm>
          <a:prstGeom prst="rect">
            <a:avLst/>
          </a:prstGeom>
          <a:noFill/>
        </p:spPr>
      </p:pic>
    </p:spTree>
    <p:extLst>
      <p:ext uri="{BB962C8B-B14F-4D97-AF65-F5344CB8AC3E}">
        <p14:creationId xmlns:p14="http://schemas.microsoft.com/office/powerpoint/2010/main" val="914221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latin typeface="Sylfaen"/>
              </a:rPr>
              <a:t>ELECTRICAL WIRING</a:t>
            </a:r>
            <a:endParaRPr lang="en-IN" dirty="0"/>
          </a:p>
        </p:txBody>
      </p:sp>
      <p:sp>
        <p:nvSpPr>
          <p:cNvPr id="4" name="Subtitle 3"/>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75993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smtClean="0">
                <a:effectLst>
                  <a:outerShdw blurRad="38100" dist="38100" dir="2700000" algn="tl">
                    <a:srgbClr val="000000">
                      <a:alpha val="43137"/>
                    </a:srgbClr>
                  </a:outerShdw>
                </a:effectLst>
                <a:latin typeface="Times New Roman" pitchFamily="18" charset="0"/>
                <a:cs typeface="Times New Roman" pitchFamily="18" charset="0"/>
              </a:rPr>
              <a:t>Types of Earthing</a:t>
            </a:r>
          </a:p>
        </p:txBody>
      </p:sp>
      <p:sp>
        <p:nvSpPr>
          <p:cNvPr id="18435" name="Content Placeholder 2"/>
          <p:cNvSpPr>
            <a:spLocks noGrp="1"/>
          </p:cNvSpPr>
          <p:nvPr>
            <p:ph idx="1"/>
          </p:nvPr>
        </p:nvSpPr>
        <p:spPr/>
        <p:txBody>
          <a:bodyPr/>
          <a:lstStyle/>
          <a:p>
            <a:pPr marL="514350" indent="-514350">
              <a:buFont typeface="Arial" charset="0"/>
              <a:buAutoNum type="arabicPeriod"/>
            </a:pPr>
            <a:r>
              <a:rPr lang="en-US" dirty="0" smtClean="0">
                <a:latin typeface="Times New Roman" pitchFamily="18" charset="0"/>
                <a:cs typeface="Times New Roman" pitchFamily="18" charset="0"/>
              </a:rPr>
              <a:t>Plate Earthing</a:t>
            </a:r>
          </a:p>
          <a:p>
            <a:pPr marL="514350" indent="-514350">
              <a:buFont typeface="Arial" charset="0"/>
              <a:buAutoNum type="arabicPeriod"/>
            </a:pPr>
            <a:r>
              <a:rPr lang="en-US" dirty="0" smtClean="0">
                <a:latin typeface="Times New Roman" pitchFamily="18" charset="0"/>
                <a:cs typeface="Times New Roman" pitchFamily="18" charset="0"/>
              </a:rPr>
              <a:t>Pipe </a:t>
            </a:r>
            <a:r>
              <a:rPr lang="en-US" dirty="0" err="1" smtClean="0">
                <a:latin typeface="Times New Roman" pitchFamily="18" charset="0"/>
                <a:cs typeface="Times New Roman" pitchFamily="18" charset="0"/>
              </a:rPr>
              <a:t>Earthing</a:t>
            </a: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29456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762000" y="304800"/>
            <a:ext cx="7924800" cy="1143000"/>
          </a:xfrm>
        </p:spPr>
        <p:txBody>
          <a:bodyPr rtlCol="0">
            <a:normAutofit/>
          </a:bodyPr>
          <a:lstStyle/>
          <a:p>
            <a:pPr eaLnBrk="1" fontAlgn="auto" hangingPunct="1">
              <a:spcAft>
                <a:spcPts val="0"/>
              </a:spcAft>
              <a:defRPr/>
            </a:pPr>
            <a:r>
              <a:rPr lang="en-US" dirty="0" smtClean="0">
                <a:effectLst>
                  <a:outerShdw blurRad="38100" dist="38100" dir="2700000" algn="tl">
                    <a:srgbClr val="000000">
                      <a:alpha val="43137"/>
                    </a:srgbClr>
                  </a:outerShdw>
                </a:effectLst>
                <a:latin typeface="Times New Roman" pitchFamily="18" charset="0"/>
                <a:cs typeface="Times New Roman" pitchFamily="18" charset="0"/>
              </a:rPr>
              <a:t>Earthing Electrode</a:t>
            </a:r>
          </a:p>
        </p:txBody>
      </p:sp>
      <p:pic>
        <p:nvPicPr>
          <p:cNvPr id="55297" name="Picture 1"/>
          <p:cNvPicPr>
            <a:picLocks noChangeAspect="1" noChangeArrowheads="1"/>
          </p:cNvPicPr>
          <p:nvPr/>
        </p:nvPicPr>
        <p:blipFill>
          <a:blip r:embed="rId2" cstate="print"/>
          <a:srcRect/>
          <a:stretch>
            <a:fillRect/>
          </a:stretch>
        </p:blipFill>
        <p:spPr bwMode="auto">
          <a:xfrm>
            <a:off x="4895850" y="1447800"/>
            <a:ext cx="4248150" cy="3190875"/>
          </a:xfrm>
          <a:prstGeom prst="rect">
            <a:avLst/>
          </a:prstGeom>
          <a:noFill/>
          <a:ln w="9525">
            <a:noFill/>
            <a:miter lim="800000"/>
            <a:headEnd/>
            <a:tailEnd/>
          </a:ln>
          <a:effectLst/>
        </p:spPr>
      </p:pic>
      <p:sp>
        <p:nvSpPr>
          <p:cNvPr id="6" name="Rectangle 3"/>
          <p:cNvSpPr txBox="1">
            <a:spLocks noChangeArrowheads="1"/>
          </p:cNvSpPr>
          <p:nvPr/>
        </p:nvSpPr>
        <p:spPr>
          <a:xfrm>
            <a:off x="152400" y="1143000"/>
            <a:ext cx="8991600" cy="5334000"/>
          </a:xfrm>
          <a:prstGeom prst="rect">
            <a:avLst/>
          </a:prstGeom>
        </p:spPr>
        <p:txBody>
          <a:bodyPr/>
          <a:lstStyle/>
          <a:p>
            <a:r>
              <a:rPr lang="en-IN" sz="2400" b="1" dirty="0" smtClean="0">
                <a:latin typeface="Times New Roman" pitchFamily="18" charset="0"/>
                <a:cs typeface="Times New Roman" pitchFamily="18" charset="0"/>
              </a:rPr>
              <a:t>The resistance of a ground</a:t>
            </a:r>
          </a:p>
          <a:p>
            <a:r>
              <a:rPr lang="en-IN" sz="2400" b="1" dirty="0" smtClean="0">
                <a:latin typeface="Times New Roman" pitchFamily="18" charset="0"/>
                <a:cs typeface="Times New Roman" pitchFamily="18" charset="0"/>
              </a:rPr>
              <a:t>electrode has 3 basic</a:t>
            </a:r>
          </a:p>
          <a:p>
            <a:r>
              <a:rPr lang="en-IN" sz="2400" b="1" dirty="0" smtClean="0">
                <a:latin typeface="Times New Roman" pitchFamily="18" charset="0"/>
                <a:cs typeface="Times New Roman" pitchFamily="18" charset="0"/>
              </a:rPr>
              <a:t>components:</a:t>
            </a:r>
          </a:p>
          <a:p>
            <a:r>
              <a:rPr lang="en-IN" sz="2400" dirty="0" smtClean="0">
                <a:latin typeface="Times New Roman" pitchFamily="18" charset="0"/>
                <a:cs typeface="Times New Roman" pitchFamily="18" charset="0"/>
              </a:rPr>
              <a:t>A) The resistance of the ground</a:t>
            </a:r>
          </a:p>
          <a:p>
            <a:r>
              <a:rPr lang="en-IN" sz="2400" dirty="0" smtClean="0">
                <a:latin typeface="Times New Roman" pitchFamily="18" charset="0"/>
                <a:cs typeface="Times New Roman" pitchFamily="18" charset="0"/>
              </a:rPr>
              <a:t>electrode itself and the connections</a:t>
            </a:r>
          </a:p>
          <a:p>
            <a:r>
              <a:rPr lang="en-IN" sz="2400" dirty="0" smtClean="0">
                <a:latin typeface="Times New Roman" pitchFamily="18" charset="0"/>
                <a:cs typeface="Times New Roman" pitchFamily="18" charset="0"/>
              </a:rPr>
              <a:t>to the electrode.</a:t>
            </a:r>
          </a:p>
          <a:p>
            <a:r>
              <a:rPr lang="en-IN" sz="2400" dirty="0" smtClean="0">
                <a:latin typeface="Times New Roman" pitchFamily="18" charset="0"/>
                <a:cs typeface="Times New Roman" pitchFamily="18" charset="0"/>
              </a:rPr>
              <a:t>B) The contact resistance of the</a:t>
            </a:r>
          </a:p>
          <a:p>
            <a:r>
              <a:rPr lang="en-IN" sz="2400" dirty="0" smtClean="0">
                <a:latin typeface="Times New Roman" pitchFamily="18" charset="0"/>
                <a:cs typeface="Times New Roman" pitchFamily="18" charset="0"/>
              </a:rPr>
              <a:t>surrounding earth to the electrode.</a:t>
            </a:r>
          </a:p>
          <a:p>
            <a:r>
              <a:rPr lang="en-IN" sz="2400" dirty="0" smtClean="0">
                <a:latin typeface="Times New Roman" pitchFamily="18" charset="0"/>
                <a:cs typeface="Times New Roman" pitchFamily="18" charset="0"/>
              </a:rPr>
              <a:t>C) The resistance of the surrounding</a:t>
            </a:r>
          </a:p>
          <a:p>
            <a:r>
              <a:rPr lang="en-IN" sz="2400" dirty="0" smtClean="0">
                <a:latin typeface="Times New Roman" pitchFamily="18" charset="0"/>
                <a:cs typeface="Times New Roman" pitchFamily="18" charset="0"/>
              </a:rPr>
              <a:t>body of earth around the ground</a:t>
            </a:r>
          </a:p>
          <a:p>
            <a:r>
              <a:rPr lang="en-IN" sz="2400" dirty="0" smtClean="0">
                <a:latin typeface="Times New Roman" pitchFamily="18" charset="0"/>
                <a:cs typeface="Times New Roman" pitchFamily="18" charset="0"/>
              </a:rPr>
              <a:t>Electrode. It consist of three basic components:</a:t>
            </a:r>
          </a:p>
          <a:p>
            <a:pPr marL="457200" indent="-457200">
              <a:buAutoNum type="arabicPeriod"/>
            </a:pPr>
            <a:r>
              <a:rPr kumimoji="0" lang="en-IN" sz="24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Earth Wire</a:t>
            </a:r>
          </a:p>
          <a:p>
            <a:pPr marL="457200" indent="-457200">
              <a:buAutoNum type="arabicPeriod"/>
            </a:pPr>
            <a:r>
              <a:rPr lang="en-IN" sz="2400" dirty="0" smtClean="0">
                <a:latin typeface="Times New Roman" pitchFamily="18" charset="0"/>
                <a:cs typeface="Times New Roman" pitchFamily="18" charset="0"/>
              </a:rPr>
              <a:t>Connector</a:t>
            </a:r>
          </a:p>
          <a:p>
            <a:pPr marL="457200" indent="-457200">
              <a:buAutoNum type="arabicPeriod"/>
            </a:pPr>
            <a:r>
              <a:rPr kumimoji="0" lang="en-IN"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Electrode </a:t>
            </a:r>
          </a:p>
          <a:p>
            <a:pPr marL="457200" indent="-457200">
              <a:buAutoNum type="arabicPeriod"/>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08329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effectLst>
                  <a:outerShdw blurRad="38100" dist="38100" dir="2700000" algn="tl">
                    <a:srgbClr val="000000">
                      <a:alpha val="43137"/>
                    </a:srgbClr>
                  </a:outerShdw>
                </a:effectLst>
                <a:latin typeface="Times New Roman" pitchFamily="18" charset="0"/>
                <a:cs typeface="Times New Roman" pitchFamily="18" charset="0"/>
              </a:rPr>
              <a:t>Plate Earthing</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066800"/>
            <a:ext cx="8458200" cy="5486400"/>
          </a:xfrm>
        </p:spPr>
        <p:txBody>
          <a:bodyPr>
            <a:noAutofit/>
          </a:bodyPr>
          <a:lstStyle/>
          <a:p>
            <a:pPr marL="609600" indent="-609600" algn="just"/>
            <a:r>
              <a:rPr lang="en-US" sz="2800" dirty="0" smtClean="0">
                <a:latin typeface="Times New Roman" pitchFamily="18" charset="0"/>
                <a:cs typeface="Times New Roman" pitchFamily="18" charset="0"/>
              </a:rPr>
              <a:t>In this type of earthing plate either of copper or of G.I. is buried into the ground at a depth of not less than 3 meter from the ground level.</a:t>
            </a:r>
          </a:p>
          <a:p>
            <a:pPr marL="609600" indent="-609600" algn="just"/>
            <a:r>
              <a:rPr lang="en-US" sz="2800" dirty="0" smtClean="0">
                <a:latin typeface="Times New Roman" pitchFamily="18" charset="0"/>
                <a:cs typeface="Times New Roman" pitchFamily="18" charset="0"/>
              </a:rPr>
              <a:t>The earth plate is embedded in alternative layer of coke and salts for a minimum thickness of about 15cm.</a:t>
            </a:r>
          </a:p>
          <a:p>
            <a:pPr marL="609600" indent="-609600" algn="just"/>
            <a:r>
              <a:rPr lang="en-US" sz="2800" dirty="0" smtClean="0">
                <a:latin typeface="Times New Roman" pitchFamily="18" charset="0"/>
                <a:cs typeface="Times New Roman" pitchFamily="18" charset="0"/>
              </a:rPr>
              <a:t>The earth wire(copper wire for copper plate earthing and G.I. wire for G.I. plate earthing) is securely bolted to an earth plate with the help of bolt nut and washer made of copper, in case of copper plate earthing and of G.I. in case of G.I. plate earthing.</a:t>
            </a:r>
          </a:p>
        </p:txBody>
      </p:sp>
    </p:spTree>
    <p:extLst>
      <p:ext uri="{BB962C8B-B14F-4D97-AF65-F5344CB8AC3E}">
        <p14:creationId xmlns:p14="http://schemas.microsoft.com/office/powerpoint/2010/main" val="10356882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838200" y="228600"/>
            <a:ext cx="7924800" cy="838200"/>
          </a:xfrm>
        </p:spPr>
        <p:txBody>
          <a:bodyPr>
            <a:normAutofit/>
          </a:bodyPr>
          <a:lstStyle/>
          <a:p>
            <a:pPr eaLnBrk="1" hangingPunct="1"/>
            <a:r>
              <a:rPr lang="en-US" dirty="0" smtClean="0">
                <a:effectLst>
                  <a:outerShdw blurRad="38100" dist="38100" dir="2700000" algn="tl">
                    <a:srgbClr val="000000">
                      <a:alpha val="43137"/>
                    </a:srgbClr>
                  </a:outerShdw>
                </a:effectLst>
                <a:latin typeface="Times New Roman" pitchFamily="18" charset="0"/>
                <a:cs typeface="Times New Roman" pitchFamily="18" charset="0"/>
              </a:rPr>
              <a:t>PLATE EARTHING</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219200"/>
            <a:ext cx="69056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041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effectLst>
                  <a:outerShdw blurRad="38100" dist="38100" dir="2700000" algn="tl">
                    <a:srgbClr val="000000">
                      <a:alpha val="43137"/>
                    </a:srgbClr>
                  </a:outerShdw>
                </a:effectLst>
                <a:latin typeface="Times New Roman" pitchFamily="18" charset="0"/>
                <a:cs typeface="Times New Roman" pitchFamily="18" charset="0"/>
              </a:rPr>
              <a:t>Pipe earthing</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066800"/>
            <a:ext cx="8305800" cy="5562600"/>
          </a:xfrm>
        </p:spPr>
        <p:txBody>
          <a:bodyPr>
            <a:noAutofit/>
          </a:bodyPr>
          <a:lstStyle/>
          <a:p>
            <a:pPr marL="609600" indent="-609600" algn="just"/>
            <a:r>
              <a:rPr lang="en-US" sz="2000" dirty="0" smtClean="0">
                <a:latin typeface="Times New Roman" pitchFamily="18" charset="0"/>
                <a:cs typeface="Times New Roman" pitchFamily="18" charset="0"/>
              </a:rPr>
              <a:t>Pipe earthing is best form of earthing and it is cheap also in this system of earthing a GI pipe of 38 mm </a:t>
            </a:r>
            <a:r>
              <a:rPr lang="en-US" sz="2000" dirty="0" err="1" smtClean="0">
                <a:latin typeface="Times New Roman" pitchFamily="18" charset="0"/>
                <a:cs typeface="Times New Roman" pitchFamily="18" charset="0"/>
              </a:rPr>
              <a:t>dia</a:t>
            </a:r>
            <a:r>
              <a:rPr lang="en-US" sz="2000" dirty="0" smtClean="0">
                <a:latin typeface="Times New Roman" pitchFamily="18" charset="0"/>
                <a:cs typeface="Times New Roman" pitchFamily="18" charset="0"/>
              </a:rPr>
              <a:t> and 2meters length is embedded vertically in ground to work as earth electrode but the depth depend upon the soil conditions, there is no hard and fast rule for this.</a:t>
            </a:r>
          </a:p>
          <a:p>
            <a:pPr marL="609600" indent="-609600" algn="just"/>
            <a:r>
              <a:rPr lang="en-US" sz="2000" dirty="0" smtClean="0">
                <a:latin typeface="Times New Roman" pitchFamily="18" charset="0"/>
                <a:cs typeface="Times New Roman" pitchFamily="18" charset="0"/>
              </a:rPr>
              <a:t>But the wire is embedded up to the wet soil.</a:t>
            </a:r>
          </a:p>
          <a:p>
            <a:pPr marL="609600" indent="-609600" algn="just"/>
            <a:r>
              <a:rPr lang="en-US" sz="2000" dirty="0" smtClean="0">
                <a:latin typeface="Times New Roman" pitchFamily="18" charset="0"/>
                <a:cs typeface="Times New Roman" pitchFamily="18" charset="0"/>
              </a:rPr>
              <a:t>The earth wire are fastened to the top section of the pipe with nut and bolts.</a:t>
            </a:r>
          </a:p>
          <a:p>
            <a:pPr marL="609600" indent="-609600" algn="just"/>
            <a:r>
              <a:rPr lang="en-US" sz="2000" dirty="0" smtClean="0">
                <a:latin typeface="Times New Roman" pitchFamily="18" charset="0"/>
                <a:cs typeface="Times New Roman" pitchFamily="18" charset="0"/>
              </a:rPr>
              <a:t>The pit area around the GI pipe filled with salt and coal mixture for improving the soil conditions and efficiency of the earthing system.</a:t>
            </a:r>
          </a:p>
          <a:p>
            <a:pPr marL="609600" indent="-609600" algn="just"/>
            <a:r>
              <a:rPr lang="en-US" sz="2000" dirty="0" smtClean="0">
                <a:latin typeface="Times New Roman" pitchFamily="18" charset="0"/>
                <a:cs typeface="Times New Roman" pitchFamily="18" charset="0"/>
              </a:rPr>
              <a:t>It can take heavy leakage current for the same electrode size in comparison to plate earthing.</a:t>
            </a:r>
          </a:p>
          <a:p>
            <a:pPr marL="609600" indent="-609600" algn="just"/>
            <a:r>
              <a:rPr lang="en-US" sz="2000" dirty="0" smtClean="0">
                <a:latin typeface="Times New Roman" pitchFamily="18" charset="0"/>
                <a:cs typeface="Times New Roman" pitchFamily="18" charset="0"/>
              </a:rPr>
              <a:t>The earth wire connection with GI pipes being above the ground level can be checked for carrying out continuity test as and when desired, while in plate earthing it is difficult.</a:t>
            </a:r>
          </a:p>
          <a:p>
            <a:pPr marL="609600" indent="-609600" algn="just"/>
            <a:r>
              <a:rPr lang="en-US" sz="2000" dirty="0" smtClean="0">
                <a:latin typeface="Times New Roman" pitchFamily="18" charset="0"/>
                <a:cs typeface="Times New Roman" pitchFamily="18" charset="0"/>
              </a:rPr>
              <a:t>In summer season to have an effective earthing three or four bucket of water is put through the funnel for better continuity of earthing.</a:t>
            </a:r>
          </a:p>
        </p:txBody>
      </p:sp>
    </p:spTree>
    <p:extLst>
      <p:ext uri="{BB962C8B-B14F-4D97-AF65-F5344CB8AC3E}">
        <p14:creationId xmlns:p14="http://schemas.microsoft.com/office/powerpoint/2010/main" val="3577250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a:xfrm>
            <a:off x="838200" y="228600"/>
            <a:ext cx="7924800" cy="838200"/>
          </a:xfrm>
        </p:spPr>
        <p:txBody>
          <a:bodyPr>
            <a:normAutofit/>
          </a:bodyPr>
          <a:lstStyle/>
          <a:p>
            <a:pPr eaLnBrk="1" hangingPunct="1"/>
            <a:r>
              <a:rPr lang="en-US" dirty="0" smtClean="0">
                <a:effectLst>
                  <a:outerShdw blurRad="38100" dist="38100" dir="2700000" algn="tl">
                    <a:srgbClr val="000000">
                      <a:alpha val="43137"/>
                    </a:srgbClr>
                  </a:outerShdw>
                </a:effectLst>
                <a:latin typeface="Times New Roman" pitchFamily="18" charset="0"/>
                <a:cs typeface="Times New Roman" pitchFamily="18" charset="0"/>
              </a:rPr>
              <a:t>PIPE EARTHING</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008" y="990601"/>
            <a:ext cx="6705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379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304800" y="152400"/>
            <a:ext cx="8382000" cy="914400"/>
          </a:xfrm>
        </p:spPr>
        <p:txBody>
          <a:bodyPr/>
          <a:lstStyle/>
          <a:p>
            <a:pPr eaLnBrk="1" hangingPunct="1"/>
            <a:r>
              <a:rPr lang="en-US" altLang="en-US" dirty="0" smtClean="0"/>
              <a:t>Unit-3 </a:t>
            </a:r>
            <a:r>
              <a:rPr lang="en-US" altLang="en-US" b="1" dirty="0" smtClean="0"/>
              <a:t>MEASURING INSTRUMENTS</a:t>
            </a:r>
            <a:endParaRPr lang="en-US" altLang="en-US" dirty="0" smtClean="0"/>
          </a:p>
        </p:txBody>
      </p:sp>
      <p:sp>
        <p:nvSpPr>
          <p:cNvPr id="3" name="Subtitle 2"/>
          <p:cNvSpPr>
            <a:spLocks noGrp="1"/>
          </p:cNvSpPr>
          <p:nvPr>
            <p:ph type="subTitle" idx="1"/>
          </p:nvPr>
        </p:nvSpPr>
        <p:spPr>
          <a:xfrm>
            <a:off x="457200" y="1219200"/>
            <a:ext cx="8001000" cy="5181600"/>
          </a:xfrm>
        </p:spPr>
        <p:txBody>
          <a:bodyPr rtlCol="0">
            <a:normAutofit/>
          </a:bodyPr>
          <a:lstStyle/>
          <a:p>
            <a:pPr algn="l" eaLnBrk="1" fontAlgn="auto" hangingPunct="1">
              <a:spcAft>
                <a:spcPts val="0"/>
              </a:spcAft>
              <a:buFont typeface="Arial" panose="020B0604020202020204" pitchFamily="34" charset="0"/>
              <a:buChar char="•"/>
              <a:defRPr/>
            </a:pPr>
            <a:r>
              <a:rPr lang="en-US" dirty="0" smtClean="0"/>
              <a:t>PMMC</a:t>
            </a:r>
          </a:p>
          <a:p>
            <a:pPr algn="l" eaLnBrk="1" fontAlgn="auto" hangingPunct="1">
              <a:spcAft>
                <a:spcPts val="0"/>
              </a:spcAft>
              <a:buFont typeface="Arial" panose="020B0604020202020204" pitchFamily="34" charset="0"/>
              <a:buChar char="•"/>
              <a:defRPr/>
            </a:pPr>
            <a:r>
              <a:rPr lang="en-US" dirty="0" smtClean="0"/>
              <a:t>PMMI</a:t>
            </a:r>
          </a:p>
          <a:p>
            <a:pPr algn="l" eaLnBrk="1" fontAlgn="auto" hangingPunct="1">
              <a:spcAft>
                <a:spcPts val="0"/>
              </a:spcAft>
              <a:buFont typeface="Arial" panose="020B0604020202020204" pitchFamily="34" charset="0"/>
              <a:buChar char="•"/>
              <a:defRPr/>
            </a:pPr>
            <a:r>
              <a:rPr lang="en-US" dirty="0" smtClean="0"/>
              <a:t>Dynamometer</a:t>
            </a:r>
          </a:p>
          <a:p>
            <a:pPr algn="l" eaLnBrk="1" fontAlgn="auto" hangingPunct="1">
              <a:spcAft>
                <a:spcPts val="0"/>
              </a:spcAft>
              <a:buFont typeface="Arial" panose="020B0604020202020204" pitchFamily="34" charset="0"/>
              <a:buChar char="•"/>
              <a:defRPr/>
            </a:pPr>
            <a:r>
              <a:rPr lang="en-US" dirty="0" smtClean="0"/>
              <a:t>Induction</a:t>
            </a:r>
          </a:p>
          <a:p>
            <a:pPr algn="l" eaLnBrk="1" fontAlgn="auto" hangingPunct="1">
              <a:spcAft>
                <a:spcPts val="0"/>
              </a:spcAft>
              <a:buFont typeface="Arial" panose="020B0604020202020204" pitchFamily="34" charset="0"/>
              <a:buChar char="•"/>
              <a:defRPr/>
            </a:pPr>
            <a:r>
              <a:rPr lang="en-US" dirty="0" smtClean="0"/>
              <a:t>Thermal</a:t>
            </a:r>
          </a:p>
          <a:p>
            <a:pPr algn="l" eaLnBrk="1" fontAlgn="auto" hangingPunct="1">
              <a:spcAft>
                <a:spcPts val="0"/>
              </a:spcAft>
              <a:buFont typeface="Arial" panose="020B0604020202020204" pitchFamily="34" charset="0"/>
              <a:buChar char="•"/>
              <a:defRPr/>
            </a:pPr>
            <a:r>
              <a:rPr lang="en-US" dirty="0" smtClean="0"/>
              <a:t>Rectifier</a:t>
            </a:r>
          </a:p>
          <a:p>
            <a:pPr algn="l" eaLnBrk="1" fontAlgn="auto" hangingPunct="1">
              <a:spcAft>
                <a:spcPts val="0"/>
              </a:spcAft>
              <a:defRPr/>
            </a:pPr>
            <a:r>
              <a:rPr lang="en-US" dirty="0" smtClean="0"/>
              <a:t>Measurement of voltage and current </a:t>
            </a:r>
            <a:endParaRPr lang="en-US" dirty="0"/>
          </a:p>
        </p:txBody>
      </p:sp>
    </p:spTree>
    <p:extLst>
      <p:ext uri="{BB962C8B-B14F-4D97-AF65-F5344CB8AC3E}">
        <p14:creationId xmlns:p14="http://schemas.microsoft.com/office/powerpoint/2010/main" val="1709980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8458200" cy="1143000"/>
          </a:xfrm>
        </p:spPr>
        <p:txBody>
          <a:bodyPr rtlCol="0">
            <a:normAutofit fontScale="90000"/>
          </a:bodyPr>
          <a:lstStyle/>
          <a:p>
            <a:pPr eaLnBrk="1" fontAlgn="auto" hangingPunct="1">
              <a:spcAft>
                <a:spcPts val="0"/>
              </a:spcAft>
              <a:defRPr/>
            </a:pPr>
            <a:r>
              <a:rPr lang="en-US" dirty="0" smtClean="0"/>
              <a:t>Permanent Magnet Moving Coil (PMMC) Instrument </a:t>
            </a:r>
            <a:br>
              <a:rPr lang="en-US" dirty="0" smtClean="0"/>
            </a:br>
            <a:endParaRPr lang="en-US" dirty="0"/>
          </a:p>
        </p:txBody>
      </p:sp>
      <p:sp>
        <p:nvSpPr>
          <p:cNvPr id="3" name="Content Placeholder 2"/>
          <p:cNvSpPr>
            <a:spLocks noGrp="1"/>
          </p:cNvSpPr>
          <p:nvPr>
            <p:ph idx="1"/>
          </p:nvPr>
        </p:nvSpPr>
        <p:spPr>
          <a:xfrm>
            <a:off x="457200" y="1600200"/>
            <a:ext cx="8229600" cy="5029200"/>
          </a:xfrm>
        </p:spPr>
        <p:txBody>
          <a:bodyPr rtlCol="0">
            <a:normAutofit fontScale="85000" lnSpcReduction="10000"/>
          </a:bodyPr>
          <a:lstStyle/>
          <a:p>
            <a:pPr algn="just" eaLnBrk="1" fontAlgn="auto" hangingPunct="1">
              <a:spcAft>
                <a:spcPts val="0"/>
              </a:spcAft>
              <a:defRPr/>
            </a:pPr>
            <a:r>
              <a:rPr lang="en-US" dirty="0" smtClean="0"/>
              <a:t>The </a:t>
            </a:r>
            <a:r>
              <a:rPr lang="en-US" b="1" dirty="0" smtClean="0"/>
              <a:t>PMMC type instrument </a:t>
            </a:r>
            <a:r>
              <a:rPr lang="en-US" dirty="0" smtClean="0"/>
              <a:t>uses two permanent magnets in order to create stationary magnetic field. </a:t>
            </a:r>
          </a:p>
          <a:p>
            <a:pPr algn="just" eaLnBrk="1" fontAlgn="auto" hangingPunct="1">
              <a:spcAft>
                <a:spcPts val="0"/>
              </a:spcAft>
              <a:defRPr/>
            </a:pPr>
            <a:r>
              <a:rPr lang="en-US" dirty="0" smtClean="0"/>
              <a:t>These types of instruments are only used for measuring the dc quantities.</a:t>
            </a:r>
          </a:p>
          <a:p>
            <a:pPr algn="just" eaLnBrk="1" fontAlgn="auto" hangingPunct="1">
              <a:spcAft>
                <a:spcPts val="0"/>
              </a:spcAft>
              <a:defRPr/>
            </a:pPr>
            <a:r>
              <a:rPr lang="en-US" dirty="0" smtClean="0"/>
              <a:t>If we apply ac current to these type of instruments the direction of electric current will be reversed during negative half cycle and hence the direction of torque will also be reversed which gives average value of torque zero. </a:t>
            </a:r>
          </a:p>
          <a:p>
            <a:pPr algn="just" eaLnBrk="1" fontAlgn="auto" hangingPunct="1">
              <a:spcAft>
                <a:spcPts val="0"/>
              </a:spcAft>
              <a:defRPr/>
            </a:pPr>
            <a:r>
              <a:rPr lang="en-US" dirty="0" smtClean="0"/>
              <a:t>The pointer will not deflect due to high frequency from its mean position showing zero reading. However it can measure the direct current very accurately.</a:t>
            </a:r>
            <a:endParaRPr lang="en-US" dirty="0"/>
          </a:p>
        </p:txBody>
      </p:sp>
    </p:spTree>
    <p:extLst>
      <p:ext uri="{BB962C8B-B14F-4D97-AF65-F5344CB8AC3E}">
        <p14:creationId xmlns:p14="http://schemas.microsoft.com/office/powerpoint/2010/main" val="35176942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pmmc-instrument.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705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70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pmm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381000"/>
            <a:ext cx="600075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833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IN" b="1" dirty="0" smtClean="0">
                <a:latin typeface="Times New Roman" pitchFamily="18" charset="0"/>
                <a:cs typeface="Times New Roman" pitchFamily="18" charset="0"/>
              </a:rPr>
              <a:t>HOUSE WIRING</a:t>
            </a:r>
            <a:endParaRPr lang="en-IN"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8136904"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644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304800" y="304800"/>
            <a:ext cx="8382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a:t>(a) </a:t>
            </a:r>
            <a:r>
              <a:rPr lang="en-US" altLang="en-US" sz="2400" b="1"/>
              <a:t>Stationary part or magnet system: </a:t>
            </a:r>
            <a:r>
              <a:rPr lang="en-US" altLang="en-US" sz="2400"/>
              <a:t>In the present time we use magnets of high field intensities, high coercive force instead of using U shaped permanent magnet having soft iron pole pieces. The magnets which we are using nowadays are made up of materials like alcomax and alnico which provide high field strength.</a:t>
            </a:r>
          </a:p>
          <a:p>
            <a:pPr algn="just" eaLnBrk="1" hangingPunct="1">
              <a:spcBef>
                <a:spcPct val="0"/>
              </a:spcBef>
              <a:buFontTx/>
              <a:buNone/>
            </a:pPr>
            <a:endParaRPr lang="en-US" altLang="en-US" sz="2400"/>
          </a:p>
          <a:p>
            <a:pPr algn="just" eaLnBrk="1" hangingPunct="1">
              <a:spcBef>
                <a:spcPct val="0"/>
              </a:spcBef>
              <a:buFontTx/>
              <a:buNone/>
            </a:pPr>
            <a:r>
              <a:rPr lang="en-US" altLang="en-US" sz="2400"/>
              <a:t>(b) </a:t>
            </a:r>
            <a:r>
              <a:rPr lang="en-US" altLang="en-US" sz="2400" b="1"/>
              <a:t>Moving coil:</a:t>
            </a:r>
            <a:r>
              <a:rPr lang="en-US" altLang="en-US" sz="2400"/>
              <a:t> The moving coil can freely moves between the two permanent magnets as shown in the figure given below. The coil is wound with many turns of copper wire and is placed on rectangular aluminium which is pivoted on jeweled bearings.</a:t>
            </a:r>
          </a:p>
          <a:p>
            <a:pPr algn="just" eaLnBrk="1" hangingPunct="1">
              <a:spcBef>
                <a:spcPct val="0"/>
              </a:spcBef>
              <a:buFontTx/>
              <a:buNone/>
            </a:pPr>
            <a:endParaRPr lang="en-US" altLang="en-US" sz="2400"/>
          </a:p>
          <a:p>
            <a:pPr algn="just" eaLnBrk="1" hangingPunct="1">
              <a:spcBef>
                <a:spcPct val="0"/>
              </a:spcBef>
              <a:buFontTx/>
              <a:buNone/>
            </a:pPr>
            <a:r>
              <a:rPr lang="en-US" altLang="en-US" sz="2400"/>
              <a:t>(c) </a:t>
            </a:r>
            <a:r>
              <a:rPr lang="en-US" altLang="en-US" sz="2400" b="1"/>
              <a:t>Control system:</a:t>
            </a:r>
            <a:r>
              <a:rPr lang="en-US" altLang="en-US" sz="2400"/>
              <a:t> The spring generally acts as control system for PMMC instruments. The spring also serves another important function by providing the path to lead current in and out of the coil.</a:t>
            </a:r>
          </a:p>
        </p:txBody>
      </p:sp>
    </p:spTree>
    <p:extLst>
      <p:ext uri="{BB962C8B-B14F-4D97-AF65-F5344CB8AC3E}">
        <p14:creationId xmlns:p14="http://schemas.microsoft.com/office/powerpoint/2010/main" val="3719079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457200" y="304800"/>
            <a:ext cx="8077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a:latin typeface="Times New Roman" panose="02020603050405020304" pitchFamily="18" charset="0"/>
                <a:cs typeface="Times New Roman" panose="02020603050405020304" pitchFamily="18" charset="0"/>
              </a:rPr>
              <a:t>(d) </a:t>
            </a:r>
            <a:r>
              <a:rPr lang="en-US" altLang="en-US" sz="2400" b="1">
                <a:latin typeface="Times New Roman" panose="02020603050405020304" pitchFamily="18" charset="0"/>
                <a:cs typeface="Times New Roman" panose="02020603050405020304" pitchFamily="18" charset="0"/>
              </a:rPr>
              <a:t>Damping system:</a:t>
            </a:r>
            <a:r>
              <a:rPr lang="en-US" altLang="en-US" sz="2400">
                <a:latin typeface="Times New Roman" panose="02020603050405020304" pitchFamily="18" charset="0"/>
                <a:cs typeface="Times New Roman" panose="02020603050405020304" pitchFamily="18" charset="0"/>
              </a:rPr>
              <a:t> The damping force hence torque is provided by movement of aluminium former in the magnetic field created by the permanent magnets.</a:t>
            </a:r>
          </a:p>
          <a:p>
            <a:pPr algn="just" eaLnBrk="1" hangingPunct="1">
              <a:spcBef>
                <a:spcPct val="0"/>
              </a:spcBef>
              <a:buFontTx/>
              <a:buNone/>
            </a:pPr>
            <a:endParaRPr lang="en-US" altLang="en-US" sz="240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400">
                <a:latin typeface="Times New Roman" panose="02020603050405020304" pitchFamily="18" charset="0"/>
                <a:cs typeface="Times New Roman" panose="02020603050405020304" pitchFamily="18" charset="0"/>
              </a:rPr>
              <a:t>(e) </a:t>
            </a:r>
            <a:r>
              <a:rPr lang="en-US" altLang="en-US" sz="2400" b="1">
                <a:latin typeface="Times New Roman" panose="02020603050405020304" pitchFamily="18" charset="0"/>
                <a:cs typeface="Times New Roman" panose="02020603050405020304" pitchFamily="18" charset="0"/>
              </a:rPr>
              <a:t>Meter:</a:t>
            </a:r>
            <a:r>
              <a:rPr lang="en-US" altLang="en-US" sz="2400">
                <a:latin typeface="Times New Roman" panose="02020603050405020304" pitchFamily="18" charset="0"/>
                <a:cs typeface="Times New Roman" panose="02020603050405020304" pitchFamily="18" charset="0"/>
              </a:rPr>
              <a:t> Meter of these instruments consists of light weight pointer to have free movement and scale which is linear or uniform and varies with angle.</a:t>
            </a:r>
          </a:p>
          <a:p>
            <a:pPr algn="just" eaLnBrk="1" hangingPunct="1">
              <a:spcBef>
                <a:spcPct val="0"/>
              </a:spcBef>
              <a:buFontTx/>
              <a:buNone/>
            </a:pPr>
            <a:endParaRPr lang="en-US"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0236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304800" y="457200"/>
            <a:ext cx="8382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pPr>
            <a:r>
              <a:rPr lang="en-US" altLang="en-US" sz="2400"/>
              <a:t>In PMMC meter or (D’Arsonval) meter or galvanometer all are the same instrument, a coil of fine wire is suspended in a magnetic field produced by permanent magnet.</a:t>
            </a:r>
          </a:p>
          <a:p>
            <a:pPr algn="just" eaLnBrk="1" hangingPunct="1">
              <a:spcBef>
                <a:spcPct val="0"/>
              </a:spcBef>
            </a:pPr>
            <a:r>
              <a:rPr lang="en-US" altLang="en-US" sz="2400"/>
              <a:t>According to the fundamental law of electromagnetic force, the coil will rotate in the magnetic field when it carries an electric current by electromagnetic (EM) torque effect. </a:t>
            </a:r>
          </a:p>
          <a:p>
            <a:pPr algn="just" eaLnBrk="1" hangingPunct="1">
              <a:spcBef>
                <a:spcPct val="0"/>
              </a:spcBef>
            </a:pPr>
            <a:r>
              <a:rPr lang="en-US" altLang="en-US" sz="2400"/>
              <a:t>A pointer which attached the movable coil will deflect according to the amount of current to be measured which applied to the coil. </a:t>
            </a:r>
          </a:p>
          <a:p>
            <a:pPr algn="just" eaLnBrk="1" hangingPunct="1">
              <a:spcBef>
                <a:spcPct val="0"/>
              </a:spcBef>
            </a:pPr>
            <a:r>
              <a:rPr lang="en-US" altLang="en-US" sz="2400"/>
              <a:t>The (EM) torque is counterbalance by the mechanical torque of control springs attached to the movable coil also. </a:t>
            </a:r>
          </a:p>
          <a:p>
            <a:pPr algn="just" eaLnBrk="1" hangingPunct="1">
              <a:spcBef>
                <a:spcPct val="0"/>
              </a:spcBef>
            </a:pPr>
            <a:r>
              <a:rPr lang="en-US" altLang="en-US" sz="2400"/>
              <a:t>When the torques are balanced the moving coil will stopped and its angular deflection represent the amount of electrical current to be measured against a fixed reference, called a scale. </a:t>
            </a:r>
          </a:p>
          <a:p>
            <a:pPr algn="just" eaLnBrk="1" hangingPunct="1">
              <a:spcBef>
                <a:spcPct val="0"/>
              </a:spcBef>
            </a:pPr>
            <a:r>
              <a:rPr lang="en-US" altLang="en-US" sz="2400"/>
              <a:t>If the permanent magnet field is uniform and the spring linear, then the pointer deflection is also linear.</a:t>
            </a:r>
          </a:p>
        </p:txBody>
      </p:sp>
    </p:spTree>
    <p:extLst>
      <p:ext uri="{BB962C8B-B14F-4D97-AF65-F5344CB8AC3E}">
        <p14:creationId xmlns:p14="http://schemas.microsoft.com/office/powerpoint/2010/main" val="96293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903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68580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949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p:txBody>
          <a:bodyPr/>
          <a:lstStyle/>
          <a:p>
            <a:pPr algn="just" eaLnBrk="1" hangingPunct="1"/>
            <a:r>
              <a:rPr lang="en-US" altLang="en-US" smtClean="0"/>
              <a:t>M.I instruments are mainly used for the measurement of alternating currents and voltages, though it can also be used for D.C measurements.</a:t>
            </a:r>
          </a:p>
          <a:p>
            <a:pPr algn="just" eaLnBrk="1" hangingPunct="1"/>
            <a:r>
              <a:rPr lang="en-US" altLang="en-US" smtClean="0"/>
              <a:t>Moving iron type instruments are of mainly two types. Attraction type and repulsion type instrument.</a:t>
            </a:r>
          </a:p>
        </p:txBody>
      </p:sp>
      <p:sp>
        <p:nvSpPr>
          <p:cNvPr id="4" name="Title 3"/>
          <p:cNvSpPr>
            <a:spLocks noGrp="1"/>
          </p:cNvSpPr>
          <p:nvPr>
            <p:ph type="title"/>
          </p:nvPr>
        </p:nvSpPr>
        <p:spPr/>
        <p:txBody>
          <a:bodyPr rtlCol="0">
            <a:normAutofit fontScale="90000"/>
          </a:bodyPr>
          <a:lstStyle/>
          <a:p>
            <a:pPr eaLnBrk="1" fontAlgn="auto" hangingPunct="1">
              <a:spcAft>
                <a:spcPts val="0"/>
              </a:spcAft>
              <a:defRPr/>
            </a:pPr>
            <a:r>
              <a:rPr lang="en-US" dirty="0" smtClean="0"/>
              <a:t>Permanent Magnet Moving Iron (PMMI) Instrument </a:t>
            </a:r>
            <a:endParaRPr lang="en-US" dirty="0"/>
          </a:p>
        </p:txBody>
      </p:sp>
    </p:spTree>
    <p:extLst>
      <p:ext uri="{BB962C8B-B14F-4D97-AF65-F5344CB8AC3E}">
        <p14:creationId xmlns:p14="http://schemas.microsoft.com/office/powerpoint/2010/main" val="726374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1143000"/>
          </a:xfrm>
        </p:spPr>
        <p:txBody>
          <a:bodyPr rtlCol="0">
            <a:normAutofit fontScale="90000"/>
          </a:bodyPr>
          <a:lstStyle/>
          <a:p>
            <a:pPr eaLnBrk="1" fontAlgn="auto" hangingPunct="1">
              <a:spcAft>
                <a:spcPts val="0"/>
              </a:spcAft>
              <a:defRPr/>
            </a:pPr>
            <a:r>
              <a:rPr lang="en-US" dirty="0" smtClean="0"/>
              <a:t>Attraction type Moving Iron Instrument</a:t>
            </a:r>
            <a:endParaRPr lang="en-US" dirty="0"/>
          </a:p>
        </p:txBody>
      </p:sp>
      <p:sp>
        <p:nvSpPr>
          <p:cNvPr id="3" name="Content Placeholder 2"/>
          <p:cNvSpPr>
            <a:spLocks noGrp="1"/>
          </p:cNvSpPr>
          <p:nvPr>
            <p:ph idx="1"/>
          </p:nvPr>
        </p:nvSpPr>
        <p:spPr>
          <a:xfrm>
            <a:off x="304800" y="1066800"/>
            <a:ext cx="8382000" cy="5486400"/>
          </a:xfrm>
        </p:spPr>
        <p:txBody>
          <a:bodyPr rtlCol="0">
            <a:normAutofit fontScale="85000" lnSpcReduction="10000"/>
          </a:bodyPr>
          <a:lstStyle/>
          <a:p>
            <a:pPr algn="just" eaLnBrk="1" fontAlgn="auto" hangingPunct="1">
              <a:spcAft>
                <a:spcPts val="0"/>
              </a:spcAft>
              <a:defRPr/>
            </a:pPr>
            <a:r>
              <a:rPr lang="en-US" dirty="0" smtClean="0"/>
              <a:t>Whenever a plate or vane of soft iron or of high permeability steel forms the moving element is placed nearer to a magnet it would be attracted by the magnet.</a:t>
            </a:r>
          </a:p>
          <a:p>
            <a:pPr algn="just" eaLnBrk="1" fontAlgn="auto" hangingPunct="1">
              <a:spcAft>
                <a:spcPts val="0"/>
              </a:spcAft>
              <a:defRPr/>
            </a:pPr>
            <a:r>
              <a:rPr lang="en-US" dirty="0" smtClean="0"/>
              <a:t> The force of this attraction depends upon the strength said magnetic field. </a:t>
            </a:r>
          </a:p>
          <a:p>
            <a:pPr algn="just" eaLnBrk="1" fontAlgn="auto" hangingPunct="1">
              <a:spcAft>
                <a:spcPts val="0"/>
              </a:spcAft>
              <a:defRPr/>
            </a:pPr>
            <a:r>
              <a:rPr lang="en-US" dirty="0" smtClean="0"/>
              <a:t>If the magnet is electromagnet then the magnetic field strength can easily be increased or decreased by increasing or decreasing electric current through its coil. </a:t>
            </a:r>
          </a:p>
          <a:p>
            <a:pPr algn="just" eaLnBrk="1" fontAlgn="auto" hangingPunct="1">
              <a:spcAft>
                <a:spcPts val="0"/>
              </a:spcAft>
              <a:defRPr/>
            </a:pPr>
            <a:r>
              <a:rPr lang="en-US" dirty="0" smtClean="0"/>
              <a:t>Accordingly the attraction force acting on the piece of iron would also be increased and decreased. </a:t>
            </a:r>
          </a:p>
          <a:p>
            <a:pPr algn="just" eaLnBrk="1" fontAlgn="auto" hangingPunct="1">
              <a:spcAft>
                <a:spcPts val="0"/>
              </a:spcAft>
              <a:defRPr/>
            </a:pPr>
            <a:r>
              <a:rPr lang="en-US" dirty="0" smtClean="0"/>
              <a:t>Depending upon this simple phenomenon attraction type </a:t>
            </a:r>
            <a:r>
              <a:rPr lang="en-US" b="1" dirty="0" smtClean="0"/>
              <a:t>moving iron instrument </a:t>
            </a:r>
            <a:r>
              <a:rPr lang="en-US" dirty="0" smtClean="0"/>
              <a:t>was developed.</a:t>
            </a:r>
            <a:endParaRPr lang="en-US" dirty="0"/>
          </a:p>
        </p:txBody>
      </p:sp>
    </p:spTree>
    <p:extLst>
      <p:ext uri="{BB962C8B-B14F-4D97-AF65-F5344CB8AC3E}">
        <p14:creationId xmlns:p14="http://schemas.microsoft.com/office/powerpoint/2010/main" val="1455577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152400" y="304800"/>
            <a:ext cx="883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400"/>
              <a:t> In this type of instrument, a single soft iron vane (moving iron) is mounted on the spindle, and is attracted towards the coil when operating current flows through it.</a:t>
            </a:r>
          </a:p>
        </p:txBody>
      </p:sp>
      <p:pic>
        <p:nvPicPr>
          <p:cNvPr id="13315" name="Picture 2" descr="pmmi attraction-moving-iron-instrum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248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135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381000" y="304800"/>
            <a:ext cx="8382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pPr>
            <a:r>
              <a:rPr lang="en-US" altLang="en-US" sz="2800"/>
              <a:t>This iron tends to move inward that is from weaker magnetic field to stronger magnetic field when current flowing through the coil.</a:t>
            </a:r>
          </a:p>
          <a:p>
            <a:pPr algn="just" eaLnBrk="1" hangingPunct="1">
              <a:spcBef>
                <a:spcPct val="0"/>
              </a:spcBef>
            </a:pPr>
            <a:r>
              <a:rPr lang="en-US" altLang="en-US" sz="2800"/>
              <a:t>In attraction moving instrument gravity control was used previously but now gravity control method is replaced by spring control in relatively modern instrument. </a:t>
            </a:r>
          </a:p>
          <a:p>
            <a:pPr algn="just" eaLnBrk="1" hangingPunct="1">
              <a:spcBef>
                <a:spcPct val="0"/>
              </a:spcBef>
            </a:pPr>
            <a:r>
              <a:rPr lang="en-US" altLang="en-US" sz="2800"/>
              <a:t>By adjusting balance weight null deflection of the pointer is achieved. </a:t>
            </a:r>
          </a:p>
          <a:p>
            <a:pPr algn="just" eaLnBrk="1" hangingPunct="1">
              <a:spcBef>
                <a:spcPct val="0"/>
              </a:spcBef>
            </a:pPr>
            <a:r>
              <a:rPr lang="en-US" altLang="en-US" sz="2800"/>
              <a:t>The required damping force is provided in this instrument by air friction. </a:t>
            </a:r>
          </a:p>
          <a:p>
            <a:pPr algn="just" eaLnBrk="1" hangingPunct="1">
              <a:spcBef>
                <a:spcPct val="0"/>
              </a:spcBef>
            </a:pPr>
            <a:r>
              <a:rPr lang="en-US" altLang="en-US" sz="2800"/>
              <a:t>The figure shows a typical type of damping system provided in the instrument, where damping is achieved by a moving piston in an air syringe.</a:t>
            </a:r>
          </a:p>
        </p:txBody>
      </p:sp>
    </p:spTree>
    <p:extLst>
      <p:ext uri="{BB962C8B-B14F-4D97-AF65-F5344CB8AC3E}">
        <p14:creationId xmlns:p14="http://schemas.microsoft.com/office/powerpoint/2010/main" val="18069259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rtlCol="0">
            <a:normAutofit fontScale="90000"/>
          </a:bodyPr>
          <a:lstStyle/>
          <a:p>
            <a:pPr eaLnBrk="1" fontAlgn="auto" hangingPunct="1">
              <a:spcAft>
                <a:spcPts val="0"/>
              </a:spcAft>
              <a:defRPr/>
            </a:pPr>
            <a:r>
              <a:rPr lang="en-US" dirty="0" smtClean="0"/>
              <a:t>Repulsion type Moving Iron Instrument</a:t>
            </a:r>
            <a:endParaRPr lang="en-US" dirty="0"/>
          </a:p>
        </p:txBody>
      </p:sp>
      <p:sp>
        <p:nvSpPr>
          <p:cNvPr id="3" name="Content Placeholder 2"/>
          <p:cNvSpPr>
            <a:spLocks noGrp="1"/>
          </p:cNvSpPr>
          <p:nvPr>
            <p:ph idx="1"/>
          </p:nvPr>
        </p:nvSpPr>
        <p:spPr>
          <a:xfrm>
            <a:off x="228600" y="1295400"/>
            <a:ext cx="8458200" cy="4830763"/>
          </a:xfrm>
        </p:spPr>
        <p:txBody>
          <a:bodyPr rtlCol="0">
            <a:normAutofit/>
          </a:bodyPr>
          <a:lstStyle/>
          <a:p>
            <a:pPr eaLnBrk="1" fontAlgn="auto" hangingPunct="1">
              <a:spcAft>
                <a:spcPts val="0"/>
              </a:spcAft>
              <a:defRPr/>
            </a:pPr>
            <a:r>
              <a:rPr lang="en-US" dirty="0" smtClean="0"/>
              <a:t>In this two soft iron vanes are used</a:t>
            </a:r>
          </a:p>
          <a:p>
            <a:pPr lvl="1" eaLnBrk="1" fontAlgn="auto" hangingPunct="1">
              <a:spcAft>
                <a:spcPts val="0"/>
              </a:spcAft>
              <a:defRPr/>
            </a:pPr>
            <a:r>
              <a:rPr lang="en-US" dirty="0" smtClean="0"/>
              <a:t> one fixed and attached the stationary coil, </a:t>
            </a:r>
          </a:p>
          <a:p>
            <a:pPr lvl="1" eaLnBrk="1" fontAlgn="auto" hangingPunct="1">
              <a:spcAft>
                <a:spcPts val="0"/>
              </a:spcAft>
              <a:defRPr/>
            </a:pPr>
            <a:r>
              <a:rPr lang="en-US" dirty="0" smtClean="0"/>
              <a:t>other is movable (moving iron), and mounted on the spindle of the instrument. </a:t>
            </a:r>
          </a:p>
          <a:p>
            <a:pPr marL="338138" lvl="1" eaLnBrk="1" fontAlgn="auto" hangingPunct="1">
              <a:spcAft>
                <a:spcPts val="0"/>
              </a:spcAft>
              <a:buFont typeface="Arial" panose="020B0604020202020204" pitchFamily="34" charset="0"/>
              <a:buChar char="•"/>
              <a:defRPr/>
            </a:pPr>
            <a:r>
              <a:rPr lang="en-US" dirty="0" smtClean="0"/>
              <a:t>When operating current flows through the coil, the two vanes are magnetized, developing similar polarity at the same ends. </a:t>
            </a:r>
          </a:p>
          <a:p>
            <a:pPr marL="338138" lvl="1" eaLnBrk="1" fontAlgn="auto" hangingPunct="1">
              <a:spcAft>
                <a:spcPts val="0"/>
              </a:spcAft>
              <a:buFont typeface="Arial" panose="020B0604020202020204" pitchFamily="34" charset="0"/>
              <a:buChar char="•"/>
              <a:defRPr/>
            </a:pPr>
            <a:r>
              <a:rPr lang="en-US" dirty="0" smtClean="0"/>
              <a:t>Consequently, repulsion takes place between the vanes and the movable vane causes the pointer to move over the scale.</a:t>
            </a:r>
            <a:endParaRPr lang="en-US" dirty="0"/>
          </a:p>
        </p:txBody>
      </p:sp>
    </p:spTree>
    <p:extLst>
      <p:ext uri="{BB962C8B-B14F-4D97-AF65-F5344CB8AC3E}">
        <p14:creationId xmlns:p14="http://schemas.microsoft.com/office/powerpoint/2010/main" val="3509214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484784"/>
            <a:ext cx="835292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44624"/>
            <a:ext cx="8229600" cy="1143000"/>
          </a:xfrm>
        </p:spPr>
        <p:txBody>
          <a:bodyPr>
            <a:normAutofit/>
          </a:bodyPr>
          <a:lstStyle/>
          <a:p>
            <a:r>
              <a:rPr lang="en-IN" b="1" dirty="0" smtClean="0">
                <a:latin typeface="Times New Roman" pitchFamily="18" charset="0"/>
                <a:cs typeface="Times New Roman" pitchFamily="18" charset="0"/>
              </a:rPr>
              <a:t>TYPES OF WIRING</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5798696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IN" altLang="en-US" smtClean="0"/>
          </a:p>
        </p:txBody>
      </p:sp>
      <p:pic>
        <p:nvPicPr>
          <p:cNvPr id="1638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457200"/>
            <a:ext cx="6705600" cy="5943600"/>
          </a:xfrm>
        </p:spPr>
      </p:pic>
    </p:spTree>
    <p:extLst>
      <p:ext uri="{BB962C8B-B14F-4D97-AF65-F5344CB8AC3E}">
        <p14:creationId xmlns:p14="http://schemas.microsoft.com/office/powerpoint/2010/main" val="1652897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7239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5"/>
          <p:cNvSpPr>
            <a:spLocks noChangeArrowheads="1"/>
          </p:cNvSpPr>
          <p:nvPr/>
        </p:nvSpPr>
        <p:spPr bwMode="auto">
          <a:xfrm>
            <a:off x="228600" y="228600"/>
            <a:ext cx="8686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600"/>
              <a:t> </a:t>
            </a:r>
            <a:r>
              <a:rPr lang="en-US" altLang="en-US" sz="2600" b="1" i="1"/>
              <a:t>a. Radial Vane Type: -</a:t>
            </a:r>
            <a:r>
              <a:rPr lang="en-US" altLang="en-US" sz="2600"/>
              <a:t> vanes are radial strips of iron.</a:t>
            </a:r>
          </a:p>
          <a:p>
            <a:pPr eaLnBrk="1" hangingPunct="1">
              <a:spcBef>
                <a:spcPct val="0"/>
              </a:spcBef>
              <a:buFontTx/>
              <a:buNone/>
            </a:pPr>
            <a:r>
              <a:rPr lang="en-US" altLang="en-US" sz="2600" b="1" i="1"/>
              <a:t>b. Co-axial Vane Type:- </a:t>
            </a:r>
            <a:r>
              <a:rPr lang="en-US" altLang="en-US" sz="2600"/>
              <a:t>vanes are sections of coaxial cylinders.</a:t>
            </a:r>
          </a:p>
        </p:txBody>
      </p:sp>
    </p:spTree>
    <p:extLst>
      <p:ext uri="{BB962C8B-B14F-4D97-AF65-F5344CB8AC3E}">
        <p14:creationId xmlns:p14="http://schemas.microsoft.com/office/powerpoint/2010/main" val="831538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304800" y="304800"/>
            <a:ext cx="8382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pPr>
            <a:r>
              <a:rPr lang="en-US" altLang="en-US" sz="2800"/>
              <a:t>This repulsion force is due to same magnetic poles induced in same sides the iron pieces due external magnetic field. </a:t>
            </a:r>
          </a:p>
          <a:p>
            <a:pPr algn="just" eaLnBrk="1" hangingPunct="1">
              <a:spcBef>
                <a:spcPct val="0"/>
              </a:spcBef>
            </a:pPr>
            <a:r>
              <a:rPr lang="en-US" altLang="en-US" sz="2800"/>
              <a:t>This repulsion force increases if field strength of the magnet is increased. Like case if the magnet is electromagnet, then magnetic field strength can easily be controlled by controlling input current to the magnet.</a:t>
            </a:r>
          </a:p>
          <a:p>
            <a:pPr algn="just" eaLnBrk="1" hangingPunct="1">
              <a:spcBef>
                <a:spcPct val="0"/>
              </a:spcBef>
            </a:pPr>
            <a:r>
              <a:rPr lang="en-US" altLang="en-US" sz="2800"/>
              <a:t>Hence if the electric current increases the repulsion force between the pieces of iron is increased and it the current decreases the repulsion force between them is decreased. </a:t>
            </a:r>
          </a:p>
          <a:p>
            <a:pPr algn="just" eaLnBrk="1" hangingPunct="1">
              <a:spcBef>
                <a:spcPct val="0"/>
              </a:spcBef>
            </a:pPr>
            <a:r>
              <a:rPr lang="en-US" altLang="en-US" sz="2800"/>
              <a:t>Depending upon this phenomenon repulsion type </a:t>
            </a:r>
            <a:r>
              <a:rPr lang="en-US" altLang="en-US" sz="2800" b="1"/>
              <a:t>moving iron instrument</a:t>
            </a:r>
            <a:r>
              <a:rPr lang="en-US" altLang="en-US" sz="2800"/>
              <a:t> was constructed</a:t>
            </a:r>
          </a:p>
        </p:txBody>
      </p:sp>
    </p:spTree>
    <p:extLst>
      <p:ext uri="{BB962C8B-B14F-4D97-AF65-F5344CB8AC3E}">
        <p14:creationId xmlns:p14="http://schemas.microsoft.com/office/powerpoint/2010/main" val="1755577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677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035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6076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453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2400"/>
            <a:ext cx="7467600" cy="1874838"/>
          </a:xfrm>
        </p:spPr>
        <p:txBody>
          <a:bodyPr>
            <a:normAutofit fontScale="90000"/>
          </a:bodyPr>
          <a:lstStyle/>
          <a:p>
            <a:pPr eaLnBrk="1" hangingPunct="1"/>
            <a:r>
              <a:rPr lang="en-US" altLang="en-US" sz="4000" smtClean="0"/>
              <a:t/>
            </a:r>
            <a:br>
              <a:rPr lang="en-US" altLang="en-US" sz="4000" smtClean="0"/>
            </a:br>
            <a:r>
              <a:rPr lang="en-US" altLang="en-US" sz="4000" smtClean="0"/>
              <a:t>Electronic devices</a:t>
            </a:r>
            <a:br>
              <a:rPr lang="en-US" altLang="en-US" sz="4000" smtClean="0"/>
            </a:br>
            <a:endParaRPr lang="en-US" altLang="en-US" sz="4000" smtClean="0"/>
          </a:p>
        </p:txBody>
      </p:sp>
      <p:sp>
        <p:nvSpPr>
          <p:cNvPr id="5123" name="Rectangle 3"/>
          <p:cNvSpPr>
            <a:spLocks noGrp="1" noChangeArrowheads="1"/>
          </p:cNvSpPr>
          <p:nvPr>
            <p:ph idx="1"/>
          </p:nvPr>
        </p:nvSpPr>
        <p:spPr/>
        <p:txBody>
          <a:bodyPr/>
          <a:lstStyle/>
          <a:p>
            <a:pPr eaLnBrk="1" hangingPunct="1">
              <a:buFontTx/>
              <a:buNone/>
            </a:pPr>
            <a:endParaRPr lang="en-US" altLang="en-US" smtClean="0"/>
          </a:p>
          <a:p>
            <a:pPr eaLnBrk="1" hangingPunct="1">
              <a:buFontTx/>
              <a:buNone/>
            </a:pPr>
            <a:r>
              <a:rPr lang="en-US" altLang="en-US" sz="4800" smtClean="0"/>
              <a:t>PN- DIODE</a:t>
            </a:r>
          </a:p>
        </p:txBody>
      </p:sp>
    </p:spTree>
    <p:extLst>
      <p:ext uri="{BB962C8B-B14F-4D97-AF65-F5344CB8AC3E}">
        <p14:creationId xmlns:p14="http://schemas.microsoft.com/office/powerpoint/2010/main" val="11808219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b="1" smtClean="0"/>
              <a:t>SEMICONDUCTOR DIODE</a:t>
            </a:r>
            <a:r>
              <a:rPr lang="en-US" altLang="en-US" smtClean="0"/>
              <a:t> </a:t>
            </a:r>
          </a:p>
        </p:txBody>
      </p:sp>
      <p:sp>
        <p:nvSpPr>
          <p:cNvPr id="6147" name="Rectangle 3"/>
          <p:cNvSpPr>
            <a:spLocks noGrp="1" noChangeArrowheads="1"/>
          </p:cNvSpPr>
          <p:nvPr>
            <p:ph idx="1"/>
          </p:nvPr>
        </p:nvSpPr>
        <p:spPr/>
        <p:txBody>
          <a:bodyPr/>
          <a:lstStyle/>
          <a:p>
            <a:pPr eaLnBrk="1" hangingPunct="1"/>
            <a:r>
              <a:rPr lang="en-US" altLang="en-US" sz="2800" b="1" smtClean="0"/>
              <a:t>Theory of p-n junction</a:t>
            </a:r>
            <a:r>
              <a:rPr lang="en-US" altLang="en-US" sz="2800" smtClean="0"/>
              <a:t> </a:t>
            </a:r>
          </a:p>
          <a:p>
            <a:pPr eaLnBrk="1" hangingPunct="1"/>
            <a:r>
              <a:rPr lang="en-US" altLang="en-US" sz="2800" b="1" smtClean="0"/>
              <a:t>p-n junction as diode</a:t>
            </a:r>
            <a:r>
              <a:rPr lang="en-US" altLang="en-US" sz="2800" smtClean="0"/>
              <a:t> </a:t>
            </a:r>
          </a:p>
          <a:p>
            <a:pPr eaLnBrk="1" hangingPunct="1"/>
            <a:r>
              <a:rPr lang="en-US" altLang="en-US" sz="2800" b="1" smtClean="0"/>
              <a:t>p-n diode currents</a:t>
            </a:r>
            <a:r>
              <a:rPr lang="en-US" altLang="en-US" sz="2800" smtClean="0"/>
              <a:t> </a:t>
            </a:r>
          </a:p>
          <a:p>
            <a:pPr eaLnBrk="1" hangingPunct="1"/>
            <a:r>
              <a:rPr lang="en-US" altLang="en-US" sz="2800" b="1" smtClean="0"/>
              <a:t>Volt-amp characteristics</a:t>
            </a:r>
            <a:r>
              <a:rPr lang="en-US" altLang="en-US" sz="2800" smtClean="0"/>
              <a:t> </a:t>
            </a:r>
          </a:p>
          <a:p>
            <a:pPr eaLnBrk="1" hangingPunct="1"/>
            <a:r>
              <a:rPr lang="en-US" altLang="en-US" sz="2800" b="1" smtClean="0"/>
              <a:t>Diode resistance</a:t>
            </a:r>
            <a:r>
              <a:rPr lang="en-US" altLang="en-US" sz="2800" smtClean="0"/>
              <a:t> </a:t>
            </a:r>
          </a:p>
          <a:p>
            <a:pPr eaLnBrk="1" hangingPunct="1"/>
            <a:r>
              <a:rPr lang="en-US" altLang="en-US" sz="2800" b="1" smtClean="0"/>
              <a:t>Temperature effect of p-n junction</a:t>
            </a:r>
            <a:r>
              <a:rPr lang="en-US" altLang="en-US" sz="2800" smtClean="0"/>
              <a:t> </a:t>
            </a:r>
          </a:p>
          <a:p>
            <a:pPr eaLnBrk="1" hangingPunct="1"/>
            <a:r>
              <a:rPr lang="en-US" altLang="en-US" sz="2800" b="1" smtClean="0"/>
              <a:t>Transition and diffusion capacitance of p-n diode</a:t>
            </a:r>
            <a:r>
              <a:rPr lang="en-US" altLang="en-US" sz="2800" smtClean="0"/>
              <a:t> </a:t>
            </a:r>
          </a:p>
          <a:p>
            <a:pPr eaLnBrk="1" hangingPunct="1"/>
            <a:r>
              <a:rPr lang="en-US" altLang="en-US" sz="2800" b="1" smtClean="0"/>
              <a:t>Diode switching times</a:t>
            </a:r>
            <a:r>
              <a:rPr lang="en-US" altLang="en-US" sz="2800" smtClean="0"/>
              <a:t> </a:t>
            </a:r>
          </a:p>
        </p:txBody>
      </p:sp>
    </p:spTree>
    <p:extLst>
      <p:ext uri="{BB962C8B-B14F-4D97-AF65-F5344CB8AC3E}">
        <p14:creationId xmlns:p14="http://schemas.microsoft.com/office/powerpoint/2010/main" val="1442706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PN Junction (Diode)</a:t>
            </a:r>
          </a:p>
        </p:txBody>
      </p:sp>
      <p:sp>
        <p:nvSpPr>
          <p:cNvPr id="7171" name="AutoShape 3"/>
          <p:cNvSpPr>
            <a:spLocks noGrp="1" noChangeAspect="1" noChangeArrowheads="1"/>
          </p:cNvSpPr>
          <p:nvPr>
            <p:ph type="body" sz="half" idx="1"/>
          </p:nvPr>
        </p:nvSpPr>
        <p:spPr>
          <a:xfrm>
            <a:off x="342900" y="4025900"/>
            <a:ext cx="8115300" cy="2298700"/>
          </a:xfrm>
        </p:spPr>
        <p:txBody>
          <a:bodyPr/>
          <a:lstStyle/>
          <a:p>
            <a:pPr eaLnBrk="1" hangingPunct="1"/>
            <a:r>
              <a:rPr lang="en-US" altLang="en-US" sz="2000" smtClean="0"/>
              <a:t>When N-type and P-type dopants are introduced side-by-side in a semiconductor, a PN junction or a diode is formed.</a:t>
            </a:r>
          </a:p>
          <a:p>
            <a:pPr eaLnBrk="1" hangingPunct="1"/>
            <a:r>
              <a:rPr lang="en-US" altLang="en-US" sz="2000" smtClean="0"/>
              <a:t>The p-n junction is also called as semiconductor diode .</a:t>
            </a:r>
          </a:p>
          <a:p>
            <a:pPr eaLnBrk="1" hangingPunct="1"/>
            <a:r>
              <a:rPr lang="en-US" altLang="en-US" sz="2000" smtClean="0"/>
              <a:t>The left side material is a p-type semiconductor having –ve acceptor ions and +vely charged holes. The right side material is n-type semiconductor having +ve donor ions and free electrons </a:t>
            </a:r>
          </a:p>
          <a:p>
            <a:pPr eaLnBrk="1" hangingPunct="1"/>
            <a:endParaRPr lang="en-US" altLang="en-US" smtClean="0"/>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717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A404DE54-0B60-4CEB-AEF6-CA3DE84DDCCF}" type="slidenum">
              <a:rPr lang="en-US" altLang="en-US" smtClean="0">
                <a:solidFill>
                  <a:srgbClr val="FFFFFF"/>
                </a:solidFill>
              </a:rPr>
              <a:pPr/>
              <a:t>48</a:t>
            </a:fld>
            <a:endParaRPr lang="en-US" altLang="en-US" smtClean="0">
              <a:solidFill>
                <a:srgbClr val="FFFFFF"/>
              </a:solidFill>
            </a:endParaRPr>
          </a:p>
        </p:txBody>
      </p:sp>
      <p:pic>
        <p:nvPicPr>
          <p:cNvPr id="71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0675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9917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b="1" smtClean="0"/>
              <a:t>p-n junction as diode</a:t>
            </a:r>
          </a:p>
        </p:txBody>
      </p:sp>
      <p:sp>
        <p:nvSpPr>
          <p:cNvPr id="8195" name="Rectangle 3"/>
          <p:cNvSpPr>
            <a:spLocks noGrp="1" noChangeArrowheads="1"/>
          </p:cNvSpPr>
          <p:nvPr>
            <p:ph idx="1"/>
          </p:nvPr>
        </p:nvSpPr>
        <p:spPr/>
        <p:txBody>
          <a:bodyPr/>
          <a:lstStyle/>
          <a:p>
            <a:pPr eaLnBrk="1" hangingPunct="1"/>
            <a:r>
              <a:rPr lang="en-US" altLang="en-US" sz="2800" smtClean="0"/>
              <a:t>Suppose the two pieces are suitably treated to form pn junction, then there is a tendency for the free electrons from n-type to diffuse over to the p-side and holes from p-type to the n-side . This process is called </a:t>
            </a:r>
            <a:r>
              <a:rPr lang="en-US" altLang="en-US" sz="2800" b="1" smtClean="0"/>
              <a:t>diffusion</a:t>
            </a:r>
            <a:r>
              <a:rPr lang="en-US" altLang="en-US" sz="2800" smtClean="0"/>
              <a:t> </a:t>
            </a:r>
          </a:p>
          <a:p>
            <a:pPr algn="just" eaLnBrk="1" hangingPunct="1">
              <a:buFont typeface="Symbol" panose="05050102010706020507" pitchFamily="18" charset="2"/>
              <a:buChar char=""/>
            </a:pPr>
            <a:r>
              <a:rPr lang="en-US" altLang="en-US" sz="2800" smtClean="0"/>
              <a:t>The left side material is a p-type semiconductor having –ve acceptor ions and +vely charged holes. The right side material is n-type semiconductor having +ve donor ions and free electrons.</a:t>
            </a:r>
          </a:p>
          <a:p>
            <a:pPr eaLnBrk="1" hangingPunct="1"/>
            <a:endParaRPr lang="en-US" altLang="en-US" sz="2800" smtClean="0"/>
          </a:p>
        </p:txBody>
      </p:sp>
    </p:spTree>
    <p:extLst>
      <p:ext uri="{BB962C8B-B14F-4D97-AF65-F5344CB8AC3E}">
        <p14:creationId xmlns:p14="http://schemas.microsoft.com/office/powerpoint/2010/main" val="2478374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89" y="-90264"/>
            <a:ext cx="8229600" cy="1143000"/>
          </a:xfrm>
        </p:spPr>
        <p:txBody>
          <a:bodyPr>
            <a:normAutofit/>
          </a:bodyPr>
          <a:lstStyle/>
          <a:p>
            <a:r>
              <a:rPr lang="en-IN" b="1" dirty="0" smtClean="0">
                <a:latin typeface="Times New Roman" pitchFamily="18" charset="0"/>
                <a:cs typeface="Times New Roman" pitchFamily="18" charset="0"/>
              </a:rPr>
              <a:t>STAIRCASE WIRING</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196752"/>
            <a:ext cx="856895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9801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eaLnBrk="1" hangingPunct="1"/>
            <a:r>
              <a:rPr lang="en-US" altLang="en-US" smtClean="0"/>
              <a:t>Current Flow Across Junction:  Diffusion</a:t>
            </a:r>
          </a:p>
        </p:txBody>
      </p:sp>
      <p:sp>
        <p:nvSpPr>
          <p:cNvPr id="14342" name="Rectangle 3"/>
          <p:cNvSpPr>
            <a:spLocks noGrp="1" noChangeArrowheads="1"/>
          </p:cNvSpPr>
          <p:nvPr>
            <p:ph type="body" sz="half" idx="1"/>
          </p:nvPr>
        </p:nvSpPr>
        <p:spPr>
          <a:xfrm>
            <a:off x="457200" y="4984750"/>
            <a:ext cx="8001000" cy="1873250"/>
          </a:xfrm>
        </p:spPr>
        <p:txBody>
          <a:bodyPr rtlCol="0">
            <a:normAutofit fontScale="92500" lnSpcReduction="20000"/>
          </a:bodyPr>
          <a:lstStyle/>
          <a:p>
            <a:pPr eaLnBrk="1" fontAlgn="auto" hangingPunct="1">
              <a:spcAft>
                <a:spcPts val="0"/>
              </a:spcAft>
              <a:defRPr/>
            </a:pPr>
            <a:r>
              <a:rPr lang="en-US" altLang="en-US" sz="2800" dirty="0" smtClean="0"/>
              <a:t>Because each side of the junction contains an excess of holes or electrons compared to the other side, there exists a large concentration gradient.  Therefore, a diffusion current flows across the junction from each side.</a:t>
            </a:r>
            <a:r>
              <a:rPr lang="en-US" altLang="en-US" sz="1800" dirty="0" smtClean="0"/>
              <a:t> </a:t>
            </a:r>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922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470DE4EC-ED36-48C4-812F-E9262A39D3AB}" type="slidenum">
              <a:rPr lang="en-US" altLang="en-US" smtClean="0">
                <a:solidFill>
                  <a:srgbClr val="FFFFFF"/>
                </a:solidFill>
              </a:rPr>
              <a:pPr/>
              <a:t>50</a:t>
            </a:fld>
            <a:endParaRPr lang="en-US" altLang="en-US" smtClean="0">
              <a:solidFill>
                <a:srgbClr val="FFFFFF"/>
              </a:solidFill>
            </a:endParaRPr>
          </a:p>
        </p:txBody>
      </p:sp>
      <p:pic>
        <p:nvPicPr>
          <p:cNvPr id="922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4400"/>
            <a:ext cx="5781675"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83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b="1" smtClean="0"/>
              <a:t>p-n junction as diode</a:t>
            </a:r>
          </a:p>
        </p:txBody>
      </p:sp>
      <p:sp>
        <p:nvSpPr>
          <p:cNvPr id="10243" name="Rectangle 3"/>
          <p:cNvSpPr>
            <a:spLocks noGrp="1" noChangeArrowheads="1"/>
          </p:cNvSpPr>
          <p:nvPr>
            <p:ph idx="1"/>
          </p:nvPr>
        </p:nvSpPr>
        <p:spPr/>
        <p:txBody>
          <a:bodyPr/>
          <a:lstStyle/>
          <a:p>
            <a:pPr algn="just" eaLnBrk="1" hangingPunct="1">
              <a:buFont typeface="Symbol" panose="05050102010706020507" pitchFamily="18" charset="2"/>
              <a:buChar char=""/>
            </a:pPr>
            <a:r>
              <a:rPr lang="en-US" altLang="en-US" smtClean="0"/>
              <a:t>As the free electrons move across the junction from n-type to p-type, +ve donor ions are uncovered. Hence a +ve charge is built on the n-side of the junction. At the same time, the free electrons cross the junction and uncover the –ve acceptor ions by filling in the holes. Therefore a net –ve charge is established on p-side of the junction.</a:t>
            </a:r>
          </a:p>
          <a:p>
            <a:pPr eaLnBrk="1" hangingPunct="1"/>
            <a:endParaRPr lang="en-US" altLang="en-US" smtClean="0"/>
          </a:p>
        </p:txBody>
      </p:sp>
    </p:spTree>
    <p:extLst>
      <p:ext uri="{BB962C8B-B14F-4D97-AF65-F5344CB8AC3E}">
        <p14:creationId xmlns:p14="http://schemas.microsoft.com/office/powerpoint/2010/main" val="11951864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152400"/>
            <a:ext cx="7848600" cy="685800"/>
          </a:xfrm>
        </p:spPr>
        <p:txBody>
          <a:bodyPr>
            <a:normAutofit fontScale="90000"/>
          </a:bodyPr>
          <a:lstStyle/>
          <a:p>
            <a:pPr eaLnBrk="1" hangingPunct="1"/>
            <a:r>
              <a:rPr lang="en-US" altLang="en-US" smtClean="0"/>
              <a:t>Depletion Region</a:t>
            </a:r>
          </a:p>
        </p:txBody>
      </p:sp>
      <p:sp>
        <p:nvSpPr>
          <p:cNvPr id="11267" name="Rectangle 3"/>
          <p:cNvSpPr>
            <a:spLocks noGrp="1" noChangeArrowheads="1"/>
          </p:cNvSpPr>
          <p:nvPr>
            <p:ph type="body" sz="half" idx="1"/>
          </p:nvPr>
        </p:nvSpPr>
        <p:spPr>
          <a:xfrm>
            <a:off x="609600" y="4572000"/>
            <a:ext cx="8153400" cy="1981200"/>
          </a:xfrm>
        </p:spPr>
        <p:txBody>
          <a:bodyPr>
            <a:normAutofit lnSpcReduction="10000"/>
          </a:bodyPr>
          <a:lstStyle/>
          <a:p>
            <a:pPr eaLnBrk="1" hangingPunct="1"/>
            <a:r>
              <a:rPr lang="en-US" altLang="en-US" smtClean="0"/>
              <a:t>As free electrons and holes diffuse across the junction, a region of fixed ions is left behind.  This region is known as the “depletion region.”</a:t>
            </a:r>
            <a:r>
              <a:rPr lang="en-US" altLang="en-US" sz="1800" smtClean="0"/>
              <a:t>  </a:t>
            </a:r>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1126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6B359436-BC87-44DF-BB9B-78D2BECF8100}" type="slidenum">
              <a:rPr lang="en-US" altLang="en-US" smtClean="0">
                <a:solidFill>
                  <a:srgbClr val="FFFFFF"/>
                </a:solidFill>
              </a:rPr>
              <a:pPr/>
              <a:t>52</a:t>
            </a:fld>
            <a:endParaRPr lang="en-US" altLang="en-US" smtClean="0">
              <a:solidFill>
                <a:srgbClr val="FFFFFF"/>
              </a:solidFill>
            </a:endParaRPr>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9001125" cy="285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9702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211138"/>
            <a:ext cx="7848600" cy="703262"/>
          </a:xfrm>
        </p:spPr>
        <p:txBody>
          <a:bodyPr>
            <a:normAutofit fontScale="90000"/>
          </a:bodyPr>
          <a:lstStyle/>
          <a:p>
            <a:pPr eaLnBrk="1" hangingPunct="1"/>
            <a:r>
              <a:rPr lang="en-US" altLang="en-US" smtClean="0"/>
              <a:t>Current Flow Across Junction:  Drift</a:t>
            </a:r>
          </a:p>
        </p:txBody>
      </p:sp>
      <p:sp>
        <p:nvSpPr>
          <p:cNvPr id="12291" name="Rectangle 3"/>
          <p:cNvSpPr>
            <a:spLocks noGrp="1" noChangeArrowheads="1"/>
          </p:cNvSpPr>
          <p:nvPr>
            <p:ph type="body" sz="half" idx="1"/>
          </p:nvPr>
        </p:nvSpPr>
        <p:spPr>
          <a:xfrm>
            <a:off x="685800" y="4800600"/>
            <a:ext cx="7772400" cy="1524000"/>
          </a:xfrm>
        </p:spPr>
        <p:txBody>
          <a:bodyPr/>
          <a:lstStyle/>
          <a:p>
            <a:pPr eaLnBrk="1" hangingPunct="1"/>
            <a:r>
              <a:rPr lang="en-US" altLang="en-US" smtClean="0"/>
              <a:t>The fixed ions in depletion region create an electric field that results in a drift current. </a:t>
            </a:r>
            <a:endParaRPr lang="en-US" altLang="en-US" sz="1800" smtClean="0"/>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7539FCD9-4874-4DF7-B19E-1D8A464BCBD2}" type="slidenum">
              <a:rPr lang="en-US" altLang="en-US" smtClean="0">
                <a:solidFill>
                  <a:srgbClr val="FFFFFF"/>
                </a:solidFill>
              </a:rPr>
              <a:pPr/>
              <a:t>53</a:t>
            </a:fld>
            <a:endParaRPr lang="en-US" altLang="en-US" smtClean="0">
              <a:solidFill>
                <a:srgbClr val="FFFFFF"/>
              </a:solidFill>
            </a:endParaRPr>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19200"/>
            <a:ext cx="31051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3448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mtClean="0"/>
              <a:t>Diode in Reverse Bias </a:t>
            </a:r>
          </a:p>
        </p:txBody>
      </p:sp>
      <p:sp>
        <p:nvSpPr>
          <p:cNvPr id="13315" name="Rectangle 3"/>
          <p:cNvSpPr>
            <a:spLocks noGrp="1" noChangeArrowheads="1"/>
          </p:cNvSpPr>
          <p:nvPr>
            <p:ph type="body" sz="half" idx="1"/>
          </p:nvPr>
        </p:nvSpPr>
        <p:spPr>
          <a:xfrm>
            <a:off x="685800" y="5029200"/>
            <a:ext cx="7772400" cy="1295400"/>
          </a:xfrm>
        </p:spPr>
        <p:txBody>
          <a:bodyPr>
            <a:normAutofit fontScale="70000" lnSpcReduction="20000"/>
          </a:bodyPr>
          <a:lstStyle/>
          <a:p>
            <a:pPr eaLnBrk="1" hangingPunct="1"/>
            <a:r>
              <a:rPr lang="en-US" altLang="en-US" smtClean="0"/>
              <a:t>When the N-type region of a diode is connected to a higher potential than the P-type region, the diode is under reverse bias, which results in wider depletion region and larger built-in electric field across the junction.</a:t>
            </a:r>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1331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1E75A50D-E9EB-47B3-B0F4-87E1A9BDB3A5}" type="slidenum">
              <a:rPr lang="en-US" altLang="en-US" smtClean="0">
                <a:solidFill>
                  <a:srgbClr val="FFFFFF"/>
                </a:solidFill>
              </a:rPr>
              <a:pPr/>
              <a:t>54</a:t>
            </a:fld>
            <a:endParaRPr lang="en-US" altLang="en-US" smtClean="0">
              <a:solidFill>
                <a:srgbClr val="FFFFFF"/>
              </a:solidFill>
            </a:endParaRPr>
          </a:p>
        </p:txBody>
      </p:sp>
      <p:pic>
        <p:nvPicPr>
          <p:cNvPr id="133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066800"/>
            <a:ext cx="3429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342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ltLang="en-US"/>
              <a:t>Reverse Biased Diode’s Application:  Voltage-Dependent Capacitor</a:t>
            </a:r>
          </a:p>
        </p:txBody>
      </p:sp>
      <p:sp>
        <p:nvSpPr>
          <p:cNvPr id="14339" name="Rectangle 3"/>
          <p:cNvSpPr>
            <a:spLocks noGrp="1" noChangeArrowheads="1"/>
          </p:cNvSpPr>
          <p:nvPr>
            <p:ph type="body" sz="half" idx="1"/>
          </p:nvPr>
        </p:nvSpPr>
        <p:spPr>
          <a:xfrm>
            <a:off x="685800" y="4648200"/>
            <a:ext cx="7772400" cy="2514600"/>
          </a:xfrm>
        </p:spPr>
        <p:txBody>
          <a:bodyPr>
            <a:normAutofit lnSpcReduction="10000"/>
          </a:bodyPr>
          <a:lstStyle/>
          <a:p>
            <a:pPr eaLnBrk="1" hangingPunct="1"/>
            <a:r>
              <a:rPr lang="en-US" altLang="en-US" smtClean="0"/>
              <a:t>The PN junction can be viewed as a capacitor.  By varying V</a:t>
            </a:r>
            <a:r>
              <a:rPr lang="en-US" altLang="en-US" baseline="-25000" smtClean="0"/>
              <a:t>R</a:t>
            </a:r>
            <a:r>
              <a:rPr lang="en-US" altLang="en-US" smtClean="0"/>
              <a:t>, the depletion width changes, changing its capacitance value; therefore, the PN junction is actually a voltage-dependent capacitor.  </a:t>
            </a:r>
          </a:p>
        </p:txBody>
      </p:sp>
      <p:sp>
        <p:nvSpPr>
          <p:cNvPr id="5" name="Footer Placeholder 4"/>
          <p:cNvSpPr>
            <a:spLocks noGrp="1"/>
          </p:cNvSpPr>
          <p:nvPr>
            <p:ph type="ftr" sz="quarter" idx="10"/>
          </p:nvPr>
        </p:nvSpPr>
        <p:spPr/>
        <p:txBody>
          <a:bodyPr/>
          <a:lstStyle/>
          <a:p>
            <a:pPr>
              <a:defRPr/>
            </a:pPr>
            <a:r>
              <a:rPr lang="en-US" altLang="en-US"/>
              <a:t>CH2    Basic Physics of Semiconductors </a:t>
            </a:r>
          </a:p>
        </p:txBody>
      </p:sp>
      <p:sp>
        <p:nvSpPr>
          <p:cNvPr id="14341"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8B54704-7923-4477-B96A-0C5A1022B771}" type="slidenum">
              <a:rPr lang="en-US" altLang="en-US" smtClean="0">
                <a:solidFill>
                  <a:srgbClr val="FFFFFF"/>
                </a:solidFill>
              </a:rPr>
              <a:pPr/>
              <a:t>55</a:t>
            </a:fld>
            <a:endParaRPr lang="en-US" altLang="en-US" smtClean="0">
              <a:solidFill>
                <a:srgbClr val="FFFFFF"/>
              </a:solidFill>
            </a:endParaRPr>
          </a:p>
        </p:txBody>
      </p:sp>
      <p:pic>
        <p:nvPicPr>
          <p:cNvPr id="143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57213"/>
            <a:ext cx="7543800" cy="409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8180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b="1" smtClean="0"/>
              <a:t>p-n junction as diode</a:t>
            </a:r>
          </a:p>
        </p:txBody>
      </p:sp>
      <p:sp>
        <p:nvSpPr>
          <p:cNvPr id="20483" name="Rectangle 3"/>
          <p:cNvSpPr>
            <a:spLocks noGrp="1" noChangeArrowheads="1"/>
          </p:cNvSpPr>
          <p:nvPr>
            <p:ph idx="1"/>
          </p:nvPr>
        </p:nvSpPr>
        <p:spPr/>
        <p:txBody>
          <a:bodyPr rtlCol="0">
            <a:normAutofit lnSpcReduction="10000"/>
          </a:bodyPr>
          <a:lstStyle/>
          <a:p>
            <a:pPr eaLnBrk="1" fontAlgn="auto" hangingPunct="1">
              <a:spcAft>
                <a:spcPts val="0"/>
              </a:spcAft>
              <a:defRPr/>
            </a:pPr>
            <a:r>
              <a:rPr lang="en-US" altLang="en-US" sz="2800" smtClean="0"/>
              <a:t>When a sufficient number of donor and acceptor ions is uncovered further diffusion is prevented. </a:t>
            </a:r>
          </a:p>
          <a:p>
            <a:pPr eaLnBrk="1" fontAlgn="auto" hangingPunct="1">
              <a:spcAft>
                <a:spcPts val="0"/>
              </a:spcAft>
              <a:defRPr/>
            </a:pPr>
            <a:r>
              <a:rPr lang="en-US" altLang="en-US" sz="2800" smtClean="0"/>
              <a:t>Thus a barrier is set up against further movement of charge carriers. This is called potential barrier or junction barrier Vo. The potential barrier is of the order of 0.1 to 0.3V.</a:t>
            </a:r>
            <a:endParaRPr lang="en-US" altLang="en-US" sz="2800" b="1" smtClean="0"/>
          </a:p>
          <a:p>
            <a:pPr eaLnBrk="1" fontAlgn="auto" hangingPunct="1">
              <a:spcAft>
                <a:spcPts val="0"/>
              </a:spcAft>
              <a:defRPr/>
            </a:pPr>
            <a:r>
              <a:rPr lang="en-US" altLang="en-US" sz="2800" b="1" smtClean="0"/>
              <a:t>Note:</a:t>
            </a:r>
            <a:r>
              <a:rPr lang="en-US" altLang="en-US" sz="2800" smtClean="0"/>
              <a:t> outside this barrier on each side of the junction, the material is still neutral. Only inside the barrier, there is a +ve charge on n-side and –ve charge on p-side. This region is called depletion layer.</a:t>
            </a:r>
          </a:p>
        </p:txBody>
      </p:sp>
    </p:spTree>
    <p:extLst>
      <p:ext uri="{BB962C8B-B14F-4D97-AF65-F5344CB8AC3E}">
        <p14:creationId xmlns:p14="http://schemas.microsoft.com/office/powerpoint/2010/main" val="20745230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b="1" smtClean="0"/>
              <a:t>Volt-amp characteristics</a:t>
            </a:r>
          </a:p>
        </p:txBody>
      </p:sp>
      <p:sp>
        <p:nvSpPr>
          <p:cNvPr id="17411" name="Rectangle 3"/>
          <p:cNvSpPr>
            <a:spLocks noGrp="1" noChangeArrowheads="1"/>
          </p:cNvSpPr>
          <p:nvPr>
            <p:ph idx="1"/>
          </p:nvPr>
        </p:nvSpPr>
        <p:spPr/>
        <p:txBody>
          <a:bodyPr/>
          <a:lstStyle/>
          <a:p>
            <a:pPr eaLnBrk="1" hangingPunct="1">
              <a:buFontTx/>
              <a:buNone/>
            </a:pPr>
            <a:r>
              <a:rPr lang="en-US" altLang="en-US" smtClean="0"/>
              <a:t> </a:t>
            </a:r>
          </a:p>
        </p:txBody>
      </p:sp>
      <p:sp>
        <p:nvSpPr>
          <p:cNvPr id="17412" name="Line 73"/>
          <p:cNvSpPr>
            <a:spLocks noChangeShapeType="1"/>
          </p:cNvSpPr>
          <p:nvPr/>
        </p:nvSpPr>
        <p:spPr bwMode="auto">
          <a:xfrm>
            <a:off x="4419600" y="2438400"/>
            <a:ext cx="0" cy="342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3" name="Line 74"/>
          <p:cNvSpPr>
            <a:spLocks noChangeShapeType="1"/>
          </p:cNvSpPr>
          <p:nvPr/>
        </p:nvSpPr>
        <p:spPr bwMode="auto">
          <a:xfrm>
            <a:off x="2362200" y="2819400"/>
            <a:ext cx="2057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14" name="Oval 145"/>
          <p:cNvSpPr>
            <a:spLocks noChangeArrowheads="1"/>
          </p:cNvSpPr>
          <p:nvPr/>
        </p:nvSpPr>
        <p:spPr bwMode="auto">
          <a:xfrm>
            <a:off x="3886200" y="1676400"/>
            <a:ext cx="171450" cy="228600"/>
          </a:xfrm>
          <a:prstGeom prst="ellipse">
            <a:avLst/>
          </a:prstGeom>
          <a:solidFill>
            <a:srgbClr val="FFFFFF"/>
          </a:solidFill>
          <a:ln w="9525">
            <a:solidFill>
              <a:srgbClr val="000000"/>
            </a:solidFill>
            <a:round/>
            <a:headEnd/>
            <a:tailEnd/>
          </a:ln>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IN" altLang="en-US"/>
          </a:p>
        </p:txBody>
      </p:sp>
      <p:grpSp>
        <p:nvGrpSpPr>
          <p:cNvPr id="17415" name="Group 147"/>
          <p:cNvGrpSpPr>
            <a:grpSpLocks/>
          </p:cNvGrpSpPr>
          <p:nvPr/>
        </p:nvGrpSpPr>
        <p:grpSpPr bwMode="auto">
          <a:xfrm>
            <a:off x="2209800" y="1600200"/>
            <a:ext cx="2914650" cy="1201738"/>
            <a:chOff x="3870" y="2058"/>
            <a:chExt cx="4590" cy="1891"/>
          </a:xfrm>
        </p:grpSpPr>
        <p:sp>
          <p:nvSpPr>
            <p:cNvPr id="17440" name="Line 148"/>
            <p:cNvSpPr>
              <a:spLocks noChangeShapeType="1"/>
            </p:cNvSpPr>
            <p:nvPr/>
          </p:nvSpPr>
          <p:spPr bwMode="auto">
            <a:xfrm>
              <a:off x="3870" y="3049"/>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41" name="Line 149"/>
            <p:cNvSpPr>
              <a:spLocks noChangeShapeType="1"/>
            </p:cNvSpPr>
            <p:nvPr/>
          </p:nvSpPr>
          <p:spPr bwMode="auto">
            <a:xfrm flipV="1">
              <a:off x="4140" y="2328"/>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42" name="Line 150"/>
            <p:cNvSpPr>
              <a:spLocks noChangeShapeType="1"/>
            </p:cNvSpPr>
            <p:nvPr/>
          </p:nvSpPr>
          <p:spPr bwMode="auto">
            <a:xfrm>
              <a:off x="4140" y="3214"/>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43" name="Line 151"/>
            <p:cNvSpPr>
              <a:spLocks noChangeShapeType="1"/>
            </p:cNvSpPr>
            <p:nvPr/>
          </p:nvSpPr>
          <p:spPr bwMode="auto">
            <a:xfrm flipV="1">
              <a:off x="3870" y="2884"/>
              <a:ext cx="54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444" name="Line 152"/>
            <p:cNvSpPr>
              <a:spLocks noChangeShapeType="1"/>
            </p:cNvSpPr>
            <p:nvPr/>
          </p:nvSpPr>
          <p:spPr bwMode="auto">
            <a:xfrm>
              <a:off x="4140" y="2328"/>
              <a:ext cx="9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7445" name="Group 153"/>
            <p:cNvGrpSpPr>
              <a:grpSpLocks/>
            </p:cNvGrpSpPr>
            <p:nvPr/>
          </p:nvGrpSpPr>
          <p:grpSpPr bwMode="auto">
            <a:xfrm>
              <a:off x="5130" y="2163"/>
              <a:ext cx="720" cy="180"/>
              <a:chOff x="5760" y="7200"/>
              <a:chExt cx="720" cy="180"/>
            </a:xfrm>
          </p:grpSpPr>
          <p:sp>
            <p:nvSpPr>
              <p:cNvPr id="17465" name="Line 154"/>
              <p:cNvSpPr>
                <a:spLocks noChangeShapeType="1"/>
              </p:cNvSpPr>
              <p:nvPr/>
            </p:nvSpPr>
            <p:spPr bwMode="auto">
              <a:xfrm flipV="1">
                <a:off x="612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6" name="Line 155"/>
              <p:cNvSpPr>
                <a:spLocks noChangeShapeType="1"/>
              </p:cNvSpPr>
              <p:nvPr/>
            </p:nvSpPr>
            <p:spPr bwMode="auto">
              <a:xfrm flipV="1">
                <a:off x="576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7" name="Line 156"/>
              <p:cNvSpPr>
                <a:spLocks noChangeShapeType="1"/>
              </p:cNvSpPr>
              <p:nvPr/>
            </p:nvSpPr>
            <p:spPr bwMode="auto">
              <a:xfrm>
                <a:off x="585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8" name="Line 157"/>
              <p:cNvSpPr>
                <a:spLocks noChangeShapeType="1"/>
              </p:cNvSpPr>
              <p:nvPr/>
            </p:nvSpPr>
            <p:spPr bwMode="auto">
              <a:xfrm flipV="1">
                <a:off x="594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9" name="Line 158"/>
              <p:cNvSpPr>
                <a:spLocks noChangeShapeType="1"/>
              </p:cNvSpPr>
              <p:nvPr/>
            </p:nvSpPr>
            <p:spPr bwMode="auto">
              <a:xfrm>
                <a:off x="603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70" name="Line 159"/>
              <p:cNvSpPr>
                <a:spLocks noChangeShapeType="1"/>
              </p:cNvSpPr>
              <p:nvPr/>
            </p:nvSpPr>
            <p:spPr bwMode="auto">
              <a:xfrm>
                <a:off x="621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71" name="Line 160"/>
              <p:cNvSpPr>
                <a:spLocks noChangeShapeType="1"/>
              </p:cNvSpPr>
              <p:nvPr/>
            </p:nvSpPr>
            <p:spPr bwMode="auto">
              <a:xfrm flipV="1">
                <a:off x="630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72" name="Line 161"/>
              <p:cNvSpPr>
                <a:spLocks noChangeShapeType="1"/>
              </p:cNvSpPr>
              <p:nvPr/>
            </p:nvSpPr>
            <p:spPr bwMode="auto">
              <a:xfrm>
                <a:off x="6390" y="7200"/>
                <a:ext cx="9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7446" name="Line 162"/>
            <p:cNvSpPr>
              <a:spLocks noChangeShapeType="1"/>
            </p:cNvSpPr>
            <p:nvPr/>
          </p:nvSpPr>
          <p:spPr bwMode="auto">
            <a:xfrm>
              <a:off x="5850" y="2328"/>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47" name="Line 163"/>
            <p:cNvSpPr>
              <a:spLocks noChangeShapeType="1"/>
            </p:cNvSpPr>
            <p:nvPr/>
          </p:nvSpPr>
          <p:spPr bwMode="auto">
            <a:xfrm flipV="1">
              <a:off x="6570" y="2148"/>
              <a:ext cx="9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448" name="Line 164"/>
            <p:cNvSpPr>
              <a:spLocks noChangeShapeType="1"/>
            </p:cNvSpPr>
            <p:nvPr/>
          </p:nvSpPr>
          <p:spPr bwMode="auto">
            <a:xfrm>
              <a:off x="6750" y="2328"/>
              <a:ext cx="6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49" name="Line 165"/>
            <p:cNvSpPr>
              <a:spLocks noChangeShapeType="1"/>
            </p:cNvSpPr>
            <p:nvPr/>
          </p:nvSpPr>
          <p:spPr bwMode="auto">
            <a:xfrm>
              <a:off x="7380" y="2328"/>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0" name="Oval 166"/>
            <p:cNvSpPr>
              <a:spLocks noChangeArrowheads="1"/>
            </p:cNvSpPr>
            <p:nvPr/>
          </p:nvSpPr>
          <p:spPr bwMode="auto">
            <a:xfrm>
              <a:off x="7200" y="3049"/>
              <a:ext cx="360" cy="360"/>
            </a:xfrm>
            <a:prstGeom prst="ellipse">
              <a:avLst/>
            </a:prstGeom>
            <a:solidFill>
              <a:srgbClr val="FFFFFF"/>
            </a:solidFill>
            <a:ln w="9525">
              <a:solidFill>
                <a:srgbClr val="000000"/>
              </a:solidFill>
              <a:round/>
              <a:headEnd/>
              <a:tailEnd/>
            </a:ln>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IN" altLang="en-US"/>
            </a:p>
          </p:txBody>
        </p:sp>
        <p:sp>
          <p:nvSpPr>
            <p:cNvPr id="17451" name="Line 167"/>
            <p:cNvSpPr>
              <a:spLocks noChangeShapeType="1"/>
            </p:cNvSpPr>
            <p:nvPr/>
          </p:nvSpPr>
          <p:spPr bwMode="auto">
            <a:xfrm>
              <a:off x="7155" y="2929"/>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2" name="Line 168"/>
            <p:cNvSpPr>
              <a:spLocks noChangeShapeType="1"/>
            </p:cNvSpPr>
            <p:nvPr/>
          </p:nvSpPr>
          <p:spPr bwMode="auto">
            <a:xfrm>
              <a:off x="7245" y="2839"/>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3" name="Line 169"/>
            <p:cNvSpPr>
              <a:spLocks noChangeShapeType="1"/>
            </p:cNvSpPr>
            <p:nvPr/>
          </p:nvSpPr>
          <p:spPr bwMode="auto">
            <a:xfrm>
              <a:off x="7140" y="3544"/>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4" name="Line 170"/>
            <p:cNvSpPr>
              <a:spLocks noChangeShapeType="1"/>
            </p:cNvSpPr>
            <p:nvPr/>
          </p:nvSpPr>
          <p:spPr bwMode="auto">
            <a:xfrm>
              <a:off x="6210" y="2148"/>
              <a:ext cx="2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5" name="Line 171"/>
            <p:cNvSpPr>
              <a:spLocks noChangeShapeType="1"/>
            </p:cNvSpPr>
            <p:nvPr/>
          </p:nvSpPr>
          <p:spPr bwMode="auto">
            <a:xfrm>
              <a:off x="6345" y="2058"/>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6" name="Line 172"/>
            <p:cNvSpPr>
              <a:spLocks noChangeShapeType="1"/>
            </p:cNvSpPr>
            <p:nvPr/>
          </p:nvSpPr>
          <p:spPr bwMode="auto">
            <a:xfrm>
              <a:off x="6840" y="2148"/>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7" name="Line 173"/>
            <p:cNvSpPr>
              <a:spLocks noChangeShapeType="1"/>
            </p:cNvSpPr>
            <p:nvPr/>
          </p:nvSpPr>
          <p:spPr bwMode="auto">
            <a:xfrm>
              <a:off x="7380" y="2328"/>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58" name="Line 174"/>
            <p:cNvSpPr>
              <a:spLocks noChangeShapeType="1"/>
            </p:cNvSpPr>
            <p:nvPr/>
          </p:nvSpPr>
          <p:spPr bwMode="auto">
            <a:xfrm>
              <a:off x="8280" y="2328"/>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7459" name="Group 175"/>
            <p:cNvGrpSpPr>
              <a:grpSpLocks/>
            </p:cNvGrpSpPr>
            <p:nvPr/>
          </p:nvGrpSpPr>
          <p:grpSpPr bwMode="auto">
            <a:xfrm>
              <a:off x="8100" y="2869"/>
              <a:ext cx="360" cy="360"/>
              <a:chOff x="8100" y="7560"/>
              <a:chExt cx="360" cy="360"/>
            </a:xfrm>
          </p:grpSpPr>
          <p:sp>
            <p:nvSpPr>
              <p:cNvPr id="17462" name="Line 176"/>
              <p:cNvSpPr>
                <a:spLocks noChangeShapeType="1"/>
              </p:cNvSpPr>
              <p:nvPr/>
            </p:nvSpPr>
            <p:spPr bwMode="auto">
              <a:xfrm>
                <a:off x="8100" y="756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3" name="Line 177"/>
              <p:cNvSpPr>
                <a:spLocks noChangeShapeType="1"/>
              </p:cNvSpPr>
              <p:nvPr/>
            </p:nvSpPr>
            <p:spPr bwMode="auto">
              <a:xfrm>
                <a:off x="8100" y="7560"/>
                <a:ext cx="18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4" name="Line 178"/>
              <p:cNvSpPr>
                <a:spLocks noChangeShapeType="1"/>
              </p:cNvSpPr>
              <p:nvPr/>
            </p:nvSpPr>
            <p:spPr bwMode="auto">
              <a:xfrm flipV="1">
                <a:off x="8280" y="7560"/>
                <a:ext cx="18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7460" name="Line 179"/>
            <p:cNvSpPr>
              <a:spLocks noChangeShapeType="1"/>
            </p:cNvSpPr>
            <p:nvPr/>
          </p:nvSpPr>
          <p:spPr bwMode="auto">
            <a:xfrm>
              <a:off x="8280" y="3229"/>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61" name="Line 180"/>
            <p:cNvSpPr>
              <a:spLocks noChangeShapeType="1"/>
            </p:cNvSpPr>
            <p:nvPr/>
          </p:nvSpPr>
          <p:spPr bwMode="auto">
            <a:xfrm>
              <a:off x="7380" y="3930"/>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7416" name="Rectangle 181"/>
          <p:cNvSpPr>
            <a:spLocks noChangeArrowheads="1"/>
          </p:cNvSpPr>
          <p:nvPr/>
        </p:nvSpPr>
        <p:spPr bwMode="auto">
          <a:xfrm>
            <a:off x="3124200" y="137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R</a:t>
            </a:r>
          </a:p>
        </p:txBody>
      </p:sp>
      <p:sp>
        <p:nvSpPr>
          <p:cNvPr id="17417" name="Rectangle 182"/>
          <p:cNvSpPr>
            <a:spLocks noChangeArrowheads="1"/>
          </p:cNvSpPr>
          <p:nvPr/>
        </p:nvSpPr>
        <p:spPr bwMode="auto">
          <a:xfrm>
            <a:off x="3810000" y="12192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A</a:t>
            </a:r>
          </a:p>
        </p:txBody>
      </p:sp>
      <p:sp>
        <p:nvSpPr>
          <p:cNvPr id="17418" name="Rectangle 183"/>
          <p:cNvSpPr>
            <a:spLocks noChangeArrowheads="1"/>
          </p:cNvSpPr>
          <p:nvPr/>
        </p:nvSpPr>
        <p:spPr bwMode="auto">
          <a:xfrm>
            <a:off x="4371975" y="1951038"/>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V </a:t>
            </a:r>
          </a:p>
        </p:txBody>
      </p:sp>
      <p:sp>
        <p:nvSpPr>
          <p:cNvPr id="17419" name="Rectangle 184"/>
          <p:cNvSpPr>
            <a:spLocks noChangeArrowheads="1"/>
          </p:cNvSpPr>
          <p:nvPr/>
        </p:nvSpPr>
        <p:spPr bwMode="auto">
          <a:xfrm>
            <a:off x="5257800" y="1981200"/>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diode </a:t>
            </a:r>
          </a:p>
        </p:txBody>
      </p:sp>
      <p:sp>
        <p:nvSpPr>
          <p:cNvPr id="17420" name="Line 185"/>
          <p:cNvSpPr>
            <a:spLocks noChangeShapeType="1"/>
          </p:cNvSpPr>
          <p:nvPr/>
        </p:nvSpPr>
        <p:spPr bwMode="auto">
          <a:xfrm>
            <a:off x="2286000" y="2286000"/>
            <a:ext cx="114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21" name="Line 186"/>
          <p:cNvSpPr>
            <a:spLocks noChangeShapeType="1"/>
          </p:cNvSpPr>
          <p:nvPr/>
        </p:nvSpPr>
        <p:spPr bwMode="auto">
          <a:xfrm flipV="1">
            <a:off x="3505200" y="4648200"/>
            <a:ext cx="0" cy="16002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422" name="Line 187"/>
          <p:cNvSpPr>
            <a:spLocks noChangeShapeType="1"/>
          </p:cNvSpPr>
          <p:nvPr/>
        </p:nvSpPr>
        <p:spPr bwMode="auto">
          <a:xfrm>
            <a:off x="2190750" y="5641975"/>
            <a:ext cx="280035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423" name="Freeform 188"/>
          <p:cNvSpPr>
            <a:spLocks/>
          </p:cNvSpPr>
          <p:nvPr/>
        </p:nvSpPr>
        <p:spPr bwMode="auto">
          <a:xfrm>
            <a:off x="3505200" y="4943475"/>
            <a:ext cx="514350" cy="704850"/>
          </a:xfrm>
          <a:custGeom>
            <a:avLst/>
            <a:gdLst>
              <a:gd name="T0" fmla="*/ 0 w 810"/>
              <a:gd name="T1" fmla="*/ 2147483646 h 1110"/>
              <a:gd name="T2" fmla="*/ 2147483646 w 810"/>
              <a:gd name="T3" fmla="*/ 2147483646 h 1110"/>
              <a:gd name="T4" fmla="*/ 2147483646 w 810"/>
              <a:gd name="T5" fmla="*/ 2147483646 h 1110"/>
              <a:gd name="T6" fmla="*/ 2147483646 w 810"/>
              <a:gd name="T7" fmla="*/ 0 h 1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0" h="1110">
                <a:moveTo>
                  <a:pt x="0" y="1080"/>
                </a:moveTo>
                <a:cubicBezTo>
                  <a:pt x="52" y="1095"/>
                  <a:pt x="105" y="1110"/>
                  <a:pt x="180" y="1080"/>
                </a:cubicBezTo>
                <a:cubicBezTo>
                  <a:pt x="255" y="1050"/>
                  <a:pt x="345" y="1080"/>
                  <a:pt x="450" y="900"/>
                </a:cubicBezTo>
                <a:cubicBezTo>
                  <a:pt x="555" y="720"/>
                  <a:pt x="750" y="150"/>
                  <a:pt x="81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424" name="Freeform 189"/>
          <p:cNvSpPr>
            <a:spLocks/>
          </p:cNvSpPr>
          <p:nvPr/>
        </p:nvSpPr>
        <p:spPr bwMode="auto">
          <a:xfrm>
            <a:off x="2362200" y="5651500"/>
            <a:ext cx="1143000" cy="685800"/>
          </a:xfrm>
          <a:custGeom>
            <a:avLst/>
            <a:gdLst>
              <a:gd name="T0" fmla="*/ 2147483646 w 1800"/>
              <a:gd name="T1" fmla="*/ 0 h 1080"/>
              <a:gd name="T2" fmla="*/ 2147483646 w 1800"/>
              <a:gd name="T3" fmla="*/ 2147483646 h 1080"/>
              <a:gd name="T4" fmla="*/ 0 w 1800"/>
              <a:gd name="T5" fmla="*/ 2147483646 h 1080"/>
              <a:gd name="T6" fmla="*/ 0 60000 65536"/>
              <a:gd name="T7" fmla="*/ 0 60000 65536"/>
              <a:gd name="T8" fmla="*/ 0 60000 65536"/>
            </a:gdLst>
            <a:ahLst/>
            <a:cxnLst>
              <a:cxn ang="T6">
                <a:pos x="T0" y="T1"/>
              </a:cxn>
              <a:cxn ang="T7">
                <a:pos x="T2" y="T3"/>
              </a:cxn>
              <a:cxn ang="T8">
                <a:pos x="T4" y="T5"/>
              </a:cxn>
            </a:cxnLst>
            <a:rect l="0" t="0" r="r" b="b"/>
            <a:pathLst>
              <a:path w="1800" h="1080">
                <a:moveTo>
                  <a:pt x="1800" y="0"/>
                </a:moveTo>
                <a:cubicBezTo>
                  <a:pt x="1365" y="0"/>
                  <a:pt x="930" y="0"/>
                  <a:pt x="630" y="180"/>
                </a:cubicBezTo>
                <a:cubicBezTo>
                  <a:pt x="330" y="360"/>
                  <a:pt x="165" y="720"/>
                  <a:pt x="0" y="10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425" name="Line 190"/>
          <p:cNvSpPr>
            <a:spLocks noChangeShapeType="1"/>
          </p:cNvSpPr>
          <p:nvPr/>
        </p:nvSpPr>
        <p:spPr bwMode="auto">
          <a:xfrm>
            <a:off x="2476500" y="5305425"/>
            <a:ext cx="285750" cy="3429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7426" name="Line 192"/>
          <p:cNvSpPr>
            <a:spLocks noChangeShapeType="1"/>
          </p:cNvSpPr>
          <p:nvPr/>
        </p:nvSpPr>
        <p:spPr bwMode="auto">
          <a:xfrm>
            <a:off x="3810000" y="5486400"/>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27" name="Line 191"/>
          <p:cNvSpPr>
            <a:spLocks noChangeShapeType="1"/>
          </p:cNvSpPr>
          <p:nvPr/>
        </p:nvSpPr>
        <p:spPr bwMode="auto">
          <a:xfrm>
            <a:off x="2819400" y="5638800"/>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428" name="Rectangle 198"/>
          <p:cNvSpPr>
            <a:spLocks noChangeArrowheads="1"/>
          </p:cNvSpPr>
          <p:nvPr/>
        </p:nvSpPr>
        <p:spPr bwMode="auto">
          <a:xfrm>
            <a:off x="1181100" y="1676400"/>
            <a:ext cx="5715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304925" algn="l"/>
              </a:tabLst>
              <a:defRPr>
                <a:solidFill>
                  <a:schemeClr val="tx1"/>
                </a:solidFill>
                <a:latin typeface="Century Schoolbook" panose="02040604050505020304" pitchFamily="18" charset="0"/>
                <a:cs typeface="Arial" panose="020B0604020202020204" pitchFamily="34" charset="0"/>
              </a:defRPr>
            </a:lvl1pPr>
            <a:lvl2pPr marL="742950" indent="-285750">
              <a:tabLst>
                <a:tab pos="1304925" algn="l"/>
              </a:tabLst>
              <a:defRPr>
                <a:solidFill>
                  <a:schemeClr val="tx1"/>
                </a:solidFill>
                <a:latin typeface="Century Schoolbook" panose="02040604050505020304" pitchFamily="18" charset="0"/>
                <a:cs typeface="Arial" panose="020B0604020202020204" pitchFamily="34" charset="0"/>
              </a:defRPr>
            </a:lvl2pPr>
            <a:lvl3pPr marL="1143000" indent="-228600">
              <a:tabLst>
                <a:tab pos="1304925" algn="l"/>
              </a:tabLst>
              <a:defRPr>
                <a:solidFill>
                  <a:schemeClr val="tx1"/>
                </a:solidFill>
                <a:latin typeface="Century Schoolbook" panose="02040604050505020304" pitchFamily="18" charset="0"/>
                <a:cs typeface="Arial" panose="020B0604020202020204" pitchFamily="34" charset="0"/>
              </a:defRPr>
            </a:lvl3pPr>
            <a:lvl4pPr marL="1600200" indent="-228600">
              <a:tabLst>
                <a:tab pos="1304925" algn="l"/>
              </a:tabLst>
              <a:defRPr>
                <a:solidFill>
                  <a:schemeClr val="tx1"/>
                </a:solidFill>
                <a:latin typeface="Century Schoolbook" panose="02040604050505020304" pitchFamily="18" charset="0"/>
                <a:cs typeface="Arial" panose="020B0604020202020204" pitchFamily="34" charset="0"/>
              </a:defRPr>
            </a:lvl4pPr>
            <a:lvl5pPr marL="2057400" indent="-228600">
              <a:tabLst>
                <a:tab pos="1304925" algn="l"/>
              </a:tabLst>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latin typeface="Arial" panose="020B0604020202020204" pitchFamily="34" charset="0"/>
              </a:rPr>
              <a:t/>
            </a:r>
            <a:br>
              <a:rPr lang="en-US" altLang="en-US">
                <a:latin typeface="Arial" panose="020B0604020202020204" pitchFamily="34" charset="0"/>
              </a:rPr>
            </a:br>
            <a:endParaRPr lang="en-US" altLang="en-US">
              <a:latin typeface="Arial" panose="020B0604020202020204" pitchFamily="34" charset="0"/>
            </a:endParaRPr>
          </a:p>
          <a:p>
            <a:pPr eaLnBrk="1" hangingPunct="1"/>
            <a:r>
              <a:rPr lang="en-US" altLang="en-US" sz="1200">
                <a:latin typeface="Arial" panose="020B0604020202020204" pitchFamily="34" charset="0"/>
                <a:cs typeface="Times New Roman" panose="02020603050405020304" pitchFamily="18" charset="0"/>
              </a:rPr>
              <a:t>	</a:t>
            </a:r>
            <a:endParaRPr lang="en-US" altLang="en-US" sz="1100">
              <a:latin typeface="Arial" panose="020B0604020202020204" pitchFamily="34" charset="0"/>
            </a:endParaRPr>
          </a:p>
          <a:p>
            <a:pPr eaLnBrk="1" hangingPunct="1"/>
            <a:endParaRPr lang="en-US" altLang="en-US">
              <a:latin typeface="Arial" panose="020B0604020202020204" pitchFamily="34" charset="0"/>
            </a:endParaRPr>
          </a:p>
        </p:txBody>
      </p:sp>
      <p:sp>
        <p:nvSpPr>
          <p:cNvPr id="17429" name="Rectangle 199"/>
          <p:cNvSpPr>
            <a:spLocks noChangeArrowheads="1"/>
          </p:cNvSpPr>
          <p:nvPr/>
        </p:nvSpPr>
        <p:spPr bwMode="auto">
          <a:xfrm>
            <a:off x="1181100" y="3521075"/>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304925" algn="l"/>
              </a:tabLst>
              <a:defRPr>
                <a:solidFill>
                  <a:schemeClr val="tx1"/>
                </a:solidFill>
                <a:latin typeface="Century Schoolbook" panose="02040604050505020304" pitchFamily="18" charset="0"/>
                <a:cs typeface="Arial" panose="020B0604020202020204" pitchFamily="34" charset="0"/>
              </a:defRPr>
            </a:lvl1pPr>
            <a:lvl2pPr marL="742950" indent="-285750">
              <a:tabLst>
                <a:tab pos="1304925" algn="l"/>
              </a:tabLst>
              <a:defRPr>
                <a:solidFill>
                  <a:schemeClr val="tx1"/>
                </a:solidFill>
                <a:latin typeface="Century Schoolbook" panose="02040604050505020304" pitchFamily="18" charset="0"/>
                <a:cs typeface="Arial" panose="020B0604020202020204" pitchFamily="34" charset="0"/>
              </a:defRPr>
            </a:lvl2pPr>
            <a:lvl3pPr marL="1143000" indent="-228600">
              <a:tabLst>
                <a:tab pos="1304925" algn="l"/>
              </a:tabLst>
              <a:defRPr>
                <a:solidFill>
                  <a:schemeClr val="tx1"/>
                </a:solidFill>
                <a:latin typeface="Century Schoolbook" panose="02040604050505020304" pitchFamily="18" charset="0"/>
                <a:cs typeface="Arial" panose="020B0604020202020204" pitchFamily="34" charset="0"/>
              </a:defRPr>
            </a:lvl3pPr>
            <a:lvl4pPr marL="1600200" indent="-228600">
              <a:tabLst>
                <a:tab pos="1304925" algn="l"/>
              </a:tabLst>
              <a:defRPr>
                <a:solidFill>
                  <a:schemeClr val="tx1"/>
                </a:solidFill>
                <a:latin typeface="Century Schoolbook" panose="02040604050505020304" pitchFamily="18" charset="0"/>
                <a:cs typeface="Arial" panose="020B0604020202020204" pitchFamily="34" charset="0"/>
              </a:defRPr>
            </a:lvl4pPr>
            <a:lvl5pPr marL="2057400" indent="-228600">
              <a:tabLst>
                <a:tab pos="1304925" algn="l"/>
              </a:tabLst>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tabLst>
                <a:tab pos="1304925" algn="l"/>
              </a:tabLs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sz="1200">
              <a:latin typeface="Arial" panose="020B0604020202020204" pitchFamily="34" charset="0"/>
              <a:cs typeface="Times New Roman" panose="02020603050405020304" pitchFamily="18" charset="0"/>
            </a:endParaRPr>
          </a:p>
          <a:p>
            <a:pPr eaLnBrk="1" hangingPunct="1"/>
            <a:r>
              <a:rPr lang="en-US" altLang="en-US" sz="1200">
                <a:latin typeface="Arial" panose="020B0604020202020204" pitchFamily="34" charset="0"/>
                <a:cs typeface="Times New Roman" panose="02020603050405020304" pitchFamily="18" charset="0"/>
              </a:rPr>
              <a:t>                                   </a:t>
            </a:r>
            <a:endParaRPr lang="en-US" altLang="en-US">
              <a:latin typeface="Arial" panose="020B0604020202020204" pitchFamily="34" charset="0"/>
            </a:endParaRPr>
          </a:p>
        </p:txBody>
      </p:sp>
      <p:sp>
        <p:nvSpPr>
          <p:cNvPr id="17430" name="Rectangle 200"/>
          <p:cNvSpPr>
            <a:spLocks noChangeArrowheads="1"/>
          </p:cNvSpPr>
          <p:nvPr/>
        </p:nvSpPr>
        <p:spPr bwMode="auto">
          <a:xfrm>
            <a:off x="4953000" y="3984625"/>
            <a:ext cx="24415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1pPr>
            <a:lvl2pPr marL="742950" indent="-285750">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2pPr>
            <a:lvl3pPr marL="1143000" indent="-228600">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3pPr>
            <a:lvl4pPr marL="1600200" indent="-228600">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4pPr>
            <a:lvl5pPr marL="2057400" indent="-228600">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tabLst>
                <a:tab pos="1352550" algn="l"/>
                <a:tab pos="2943225" algn="l"/>
                <a:tab pos="4076700" algn="l"/>
              </a:tabLst>
              <a:defRPr>
                <a:solidFill>
                  <a:schemeClr val="tx1"/>
                </a:solidFill>
                <a:latin typeface="Century Schoolbook" panose="02040604050505020304" pitchFamily="18" charset="0"/>
                <a:cs typeface="Arial" panose="020B0604020202020204" pitchFamily="34" charset="0"/>
              </a:defRPr>
            </a:lvl9pPr>
          </a:lstStyle>
          <a:p>
            <a:pPr algn="ctr" eaLnBrk="1" hangingPunct="1"/>
            <a:r>
              <a:rPr lang="en-US" altLang="en-US">
                <a:latin typeface="Arial" panose="020B0604020202020204" pitchFamily="34" charset="0"/>
              </a:rPr>
              <a:t/>
            </a:r>
            <a:br>
              <a:rPr lang="en-US" altLang="en-US">
                <a:latin typeface="Arial" panose="020B0604020202020204" pitchFamily="34" charset="0"/>
              </a:rPr>
            </a:br>
            <a:endParaRPr lang="en-US" altLang="en-US">
              <a:latin typeface="Arial" panose="020B0604020202020204" pitchFamily="34" charset="0"/>
            </a:endParaRPr>
          </a:p>
          <a:p>
            <a:pPr algn="ctr" eaLnBrk="1" hangingPunct="1"/>
            <a:r>
              <a:rPr lang="en-US" altLang="en-US" sz="1200">
                <a:latin typeface="Arial" panose="020B0604020202020204" pitchFamily="34" charset="0"/>
                <a:cs typeface="Times New Roman" panose="02020603050405020304" pitchFamily="18" charset="0"/>
              </a:rPr>
              <a:t>	                                 	</a:t>
            </a:r>
            <a:endParaRPr lang="en-US" altLang="en-US">
              <a:latin typeface="Arial" panose="020B0604020202020204" pitchFamily="34" charset="0"/>
            </a:endParaRPr>
          </a:p>
        </p:txBody>
      </p:sp>
      <p:sp>
        <p:nvSpPr>
          <p:cNvPr id="17431" name="Rectangle 201"/>
          <p:cNvSpPr>
            <a:spLocks noChangeArrowheads="1"/>
          </p:cNvSpPr>
          <p:nvPr/>
        </p:nvSpPr>
        <p:spPr bwMode="auto">
          <a:xfrm>
            <a:off x="5006975" y="537051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VF</a:t>
            </a:r>
          </a:p>
        </p:txBody>
      </p:sp>
      <p:sp>
        <p:nvSpPr>
          <p:cNvPr id="17432" name="Rectangle 202"/>
          <p:cNvSpPr>
            <a:spLocks noChangeArrowheads="1"/>
          </p:cNvSpPr>
          <p:nvPr/>
        </p:nvSpPr>
        <p:spPr bwMode="auto">
          <a:xfrm>
            <a:off x="3817938" y="5689600"/>
            <a:ext cx="151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Knee voltage</a:t>
            </a:r>
          </a:p>
        </p:txBody>
      </p:sp>
      <p:sp>
        <p:nvSpPr>
          <p:cNvPr id="17433" name="Rectangle 203"/>
          <p:cNvSpPr>
            <a:spLocks noChangeArrowheads="1"/>
          </p:cNvSpPr>
          <p:nvPr/>
        </p:nvSpPr>
        <p:spPr bwMode="auto">
          <a:xfrm>
            <a:off x="1600200" y="54102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VR</a:t>
            </a:r>
          </a:p>
        </p:txBody>
      </p:sp>
      <p:sp>
        <p:nvSpPr>
          <p:cNvPr id="17434" name="Rectangle 204"/>
          <p:cNvSpPr>
            <a:spLocks noChangeArrowheads="1"/>
          </p:cNvSpPr>
          <p:nvPr/>
        </p:nvSpPr>
        <p:spPr bwMode="auto">
          <a:xfrm>
            <a:off x="3541713" y="6299200"/>
            <a:ext cx="773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IR(μA</a:t>
            </a:r>
          </a:p>
        </p:txBody>
      </p:sp>
      <p:sp>
        <p:nvSpPr>
          <p:cNvPr id="17435" name="Rectangle 205"/>
          <p:cNvSpPr>
            <a:spLocks noChangeArrowheads="1"/>
          </p:cNvSpPr>
          <p:nvPr/>
        </p:nvSpPr>
        <p:spPr bwMode="auto">
          <a:xfrm>
            <a:off x="4191000" y="6248400"/>
            <a:ext cx="26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a:t>
            </a:r>
          </a:p>
        </p:txBody>
      </p:sp>
      <p:sp>
        <p:nvSpPr>
          <p:cNvPr id="17436" name="Rectangle 206"/>
          <p:cNvSpPr>
            <a:spLocks noChangeArrowheads="1"/>
          </p:cNvSpPr>
          <p:nvPr/>
        </p:nvSpPr>
        <p:spPr bwMode="auto">
          <a:xfrm>
            <a:off x="3352800" y="4343400"/>
            <a:ext cx="882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2743200" algn="ctr"/>
              </a:tabLst>
              <a:defRPr>
                <a:solidFill>
                  <a:schemeClr val="tx1"/>
                </a:solidFill>
                <a:latin typeface="Century Schoolbook" panose="02040604050505020304" pitchFamily="18" charset="0"/>
                <a:cs typeface="Arial" panose="020B0604020202020204" pitchFamily="34" charset="0"/>
              </a:defRPr>
            </a:lvl1pPr>
            <a:lvl2pPr marL="742950" indent="-285750">
              <a:tabLst>
                <a:tab pos="2743200" algn="ctr"/>
              </a:tabLst>
              <a:defRPr>
                <a:solidFill>
                  <a:schemeClr val="tx1"/>
                </a:solidFill>
                <a:latin typeface="Century Schoolbook" panose="02040604050505020304" pitchFamily="18" charset="0"/>
                <a:cs typeface="Arial" panose="020B0604020202020204" pitchFamily="34" charset="0"/>
              </a:defRPr>
            </a:lvl2pPr>
            <a:lvl3pPr marL="1143000" indent="-228600">
              <a:tabLst>
                <a:tab pos="2743200" algn="ctr"/>
              </a:tabLst>
              <a:defRPr>
                <a:solidFill>
                  <a:schemeClr val="tx1"/>
                </a:solidFill>
                <a:latin typeface="Century Schoolbook" panose="02040604050505020304" pitchFamily="18" charset="0"/>
                <a:cs typeface="Arial" panose="020B0604020202020204" pitchFamily="34" charset="0"/>
              </a:defRPr>
            </a:lvl3pPr>
            <a:lvl4pPr marL="1600200" indent="-228600">
              <a:tabLst>
                <a:tab pos="2743200" algn="ctr"/>
              </a:tabLst>
              <a:defRPr>
                <a:solidFill>
                  <a:schemeClr val="tx1"/>
                </a:solidFill>
                <a:latin typeface="Century Schoolbook" panose="02040604050505020304" pitchFamily="18" charset="0"/>
                <a:cs typeface="Arial" panose="020B0604020202020204" pitchFamily="34" charset="0"/>
              </a:defRPr>
            </a:lvl4pPr>
            <a:lvl5pPr marL="2057400" indent="-228600">
              <a:tabLst>
                <a:tab pos="2743200" algn="ctr"/>
              </a:tabLst>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tabLst>
                <a:tab pos="2743200" algn="ctr"/>
              </a:tabLs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tabLst>
                <a:tab pos="2743200" algn="ctr"/>
              </a:tabLs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tabLst>
                <a:tab pos="2743200" algn="ctr"/>
              </a:tabLs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tabLst>
                <a:tab pos="2743200" algn="ctr"/>
              </a:tabLs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latin typeface="Arial" panose="020B0604020202020204" pitchFamily="34" charset="0"/>
              </a:rPr>
              <a:t>IF(mA)</a:t>
            </a:r>
          </a:p>
        </p:txBody>
      </p:sp>
      <p:sp>
        <p:nvSpPr>
          <p:cNvPr id="17437" name="Rectangle 207"/>
          <p:cNvSpPr>
            <a:spLocks noChangeArrowheads="1"/>
          </p:cNvSpPr>
          <p:nvPr/>
        </p:nvSpPr>
        <p:spPr bwMode="auto">
          <a:xfrm>
            <a:off x="1981200" y="4572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Break over</a:t>
            </a:r>
          </a:p>
        </p:txBody>
      </p:sp>
      <p:sp>
        <p:nvSpPr>
          <p:cNvPr id="17438" name="Rectangle 208"/>
          <p:cNvSpPr>
            <a:spLocks noChangeArrowheads="1"/>
          </p:cNvSpPr>
          <p:nvPr/>
        </p:nvSpPr>
        <p:spPr bwMode="auto">
          <a:xfrm>
            <a:off x="2074863" y="4935538"/>
            <a:ext cx="1354137"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spcBef>
                <a:spcPct val="50000"/>
              </a:spcBef>
            </a:pPr>
            <a:r>
              <a:rPr lang="en-US" altLang="en-US"/>
              <a:t>Voltage</a:t>
            </a:r>
          </a:p>
          <a:p>
            <a:pPr eaLnBrk="1" hangingPunct="1">
              <a:spcBef>
                <a:spcPct val="50000"/>
              </a:spcBef>
            </a:pPr>
            <a:endParaRPr lang="en-US" altLang="en-US"/>
          </a:p>
        </p:txBody>
      </p:sp>
      <p:sp>
        <p:nvSpPr>
          <p:cNvPr id="17439" name="Rectangle 209"/>
          <p:cNvSpPr>
            <a:spLocks noChangeArrowheads="1"/>
          </p:cNvSpPr>
          <p:nvPr/>
        </p:nvSpPr>
        <p:spPr bwMode="auto">
          <a:xfrm>
            <a:off x="1901825" y="21478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V</a:t>
            </a:r>
          </a:p>
        </p:txBody>
      </p:sp>
    </p:spTree>
    <p:extLst>
      <p:ext uri="{BB962C8B-B14F-4D97-AF65-F5344CB8AC3E}">
        <p14:creationId xmlns:p14="http://schemas.microsoft.com/office/powerpoint/2010/main" val="27032597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7467600" cy="1143000"/>
          </a:xfrm>
        </p:spPr>
        <p:txBody>
          <a:bodyPr/>
          <a:lstStyle/>
          <a:p>
            <a:pPr eaLnBrk="1" hangingPunct="1"/>
            <a:r>
              <a:rPr lang="en-US" altLang="en-US" b="1" smtClean="0"/>
              <a:t>Volt-amp characteristics</a:t>
            </a:r>
          </a:p>
        </p:txBody>
      </p:sp>
      <p:sp>
        <p:nvSpPr>
          <p:cNvPr id="18435" name="Rectangle 3"/>
          <p:cNvSpPr>
            <a:spLocks noGrp="1" noChangeArrowheads="1"/>
          </p:cNvSpPr>
          <p:nvPr>
            <p:ph idx="1"/>
          </p:nvPr>
        </p:nvSpPr>
        <p:spPr>
          <a:xfrm>
            <a:off x="457200" y="1371600"/>
            <a:ext cx="7467600" cy="5638800"/>
          </a:xfrm>
        </p:spPr>
        <p:txBody>
          <a:bodyPr>
            <a:normAutofit fontScale="85000" lnSpcReduction="20000"/>
          </a:bodyPr>
          <a:lstStyle/>
          <a:p>
            <a:pPr eaLnBrk="1" hangingPunct="1"/>
            <a:r>
              <a:rPr lang="en-US" altLang="en-US" smtClean="0"/>
              <a:t>The supply voltage V is a regulated power supply, the diode is forward biased in the circuit shown. The resistor R is a current limiting resistor. The voltage across the diode is measured with the help of voltmeter and the current is recorded using an ammeter.</a:t>
            </a:r>
          </a:p>
          <a:p>
            <a:pPr eaLnBrk="1" hangingPunct="1"/>
            <a:r>
              <a:rPr lang="en-US" altLang="en-US" smtClean="0"/>
              <a:t>By varying the supply voltage different sets of voltage and currents are obtained. By plotting these values on a graph, the forward characteristics can be obtained. It can be noted from the graph the current remains zero till the diode voltage attains the barrier potential.</a:t>
            </a:r>
          </a:p>
          <a:p>
            <a:pPr eaLnBrk="1" hangingPunct="1"/>
            <a:r>
              <a:rPr lang="en-US" altLang="en-US" smtClean="0"/>
              <a:t>For silicon diode, the barrier potential is 0.7 V and for Germanium diode, it is 0.3 V. The barrier potential is also called as knee voltage or cut-in voltage.</a:t>
            </a:r>
          </a:p>
        </p:txBody>
      </p:sp>
    </p:spTree>
    <p:extLst>
      <p:ext uri="{BB962C8B-B14F-4D97-AF65-F5344CB8AC3E}">
        <p14:creationId xmlns:p14="http://schemas.microsoft.com/office/powerpoint/2010/main" val="30305601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z="4000" smtClean="0"/>
              <a:t>HALFWAVE    RECTIFIER</a:t>
            </a:r>
          </a:p>
        </p:txBody>
      </p:sp>
      <p:pic>
        <p:nvPicPr>
          <p:cNvPr id="19459" name="Picture 6" descr="Image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400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65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normAutofit/>
          </a:bodyPr>
          <a:lstStyle/>
          <a:p>
            <a:r>
              <a:rPr lang="en-IN" b="1" dirty="0" smtClean="0">
                <a:latin typeface="Times New Roman" pitchFamily="18" charset="0"/>
                <a:cs typeface="Times New Roman" pitchFamily="18" charset="0"/>
              </a:rPr>
              <a:t>CORRIDOR WIRING</a:t>
            </a:r>
            <a:endParaRPr lang="en-IN"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7" y="1484784"/>
            <a:ext cx="7632848" cy="4941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8398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HALFWAVE    RECTIFIER</a:t>
            </a:r>
          </a:p>
        </p:txBody>
      </p:sp>
      <p:sp>
        <p:nvSpPr>
          <p:cNvPr id="20483" name="Rectangle 3"/>
          <p:cNvSpPr>
            <a:spLocks noGrp="1" noChangeArrowheads="1"/>
          </p:cNvSpPr>
          <p:nvPr>
            <p:ph idx="1"/>
          </p:nvPr>
        </p:nvSpPr>
        <p:spPr/>
        <p:txBody>
          <a:bodyPr/>
          <a:lstStyle/>
          <a:p>
            <a:pPr eaLnBrk="1" hangingPunct="1"/>
            <a:r>
              <a:rPr lang="en-US" altLang="en-US" sz="2800" smtClean="0"/>
              <a:t>The primary of the transformer is connected to ac supply. This induces an ac voltage across the secondary of the transformer.</a:t>
            </a:r>
          </a:p>
          <a:p>
            <a:pPr eaLnBrk="1" hangingPunct="1"/>
            <a:r>
              <a:rPr lang="en-US" altLang="en-US" sz="2800" smtClean="0"/>
              <a:t>During the positive half cycle of the input voltage the polarity of the voltage across the secondary forward biases the diode. As a result a current IL flows through the load resistor, RL. The forward biased diode offers a very low resistance and hence the voltage </a:t>
            </a:r>
          </a:p>
          <a:p>
            <a:pPr eaLnBrk="1" hangingPunct="1"/>
            <a:endParaRPr lang="en-US" altLang="en-US" sz="2800" smtClean="0"/>
          </a:p>
        </p:txBody>
      </p:sp>
    </p:spTree>
    <p:extLst>
      <p:ext uri="{BB962C8B-B14F-4D97-AF65-F5344CB8AC3E}">
        <p14:creationId xmlns:p14="http://schemas.microsoft.com/office/powerpoint/2010/main" val="16862442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mtClean="0"/>
              <a:t>HALFWAVE    RECTIFIER</a:t>
            </a:r>
          </a:p>
        </p:txBody>
      </p:sp>
      <p:sp>
        <p:nvSpPr>
          <p:cNvPr id="21507" name="Rectangle 3"/>
          <p:cNvSpPr>
            <a:spLocks noGrp="1" noChangeArrowheads="1"/>
          </p:cNvSpPr>
          <p:nvPr>
            <p:ph idx="1"/>
          </p:nvPr>
        </p:nvSpPr>
        <p:spPr/>
        <p:txBody>
          <a:bodyPr/>
          <a:lstStyle/>
          <a:p>
            <a:pPr eaLnBrk="1" hangingPunct="1"/>
            <a:r>
              <a:rPr lang="en-US" altLang="en-US" sz="2800" smtClean="0"/>
              <a:t>Drop across it is very small. Thus the voltage appearing across the load is practically the same as the input voltage at every instant. </a:t>
            </a:r>
          </a:p>
          <a:p>
            <a:pPr eaLnBrk="1" hangingPunct="1"/>
            <a:r>
              <a:rPr lang="en-US" altLang="en-US" sz="2800" smtClean="0"/>
              <a:t>During the negative half cycle of the input voltage the polarity of the secondary voltage gets reversed. As a result, the diode is reverse biased.</a:t>
            </a:r>
          </a:p>
          <a:p>
            <a:pPr eaLnBrk="1" hangingPunct="1"/>
            <a:r>
              <a:rPr lang="en-US" altLang="en-US" sz="2800" smtClean="0"/>
              <a:t> Practically no current flows through the circuit and almost no voltage is developed across the resistor. All input voltage appears across the diode itself. </a:t>
            </a:r>
          </a:p>
        </p:txBody>
      </p:sp>
    </p:spTree>
    <p:extLst>
      <p:ext uri="{BB962C8B-B14F-4D97-AF65-F5344CB8AC3E}">
        <p14:creationId xmlns:p14="http://schemas.microsoft.com/office/powerpoint/2010/main" val="3798360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HALFWAVE    RECTIFIER</a:t>
            </a:r>
          </a:p>
        </p:txBody>
      </p:sp>
      <p:sp>
        <p:nvSpPr>
          <p:cNvPr id="22531" name="Rectangle 3"/>
          <p:cNvSpPr>
            <a:spLocks noGrp="1" noChangeArrowheads="1"/>
          </p:cNvSpPr>
          <p:nvPr>
            <p:ph idx="1"/>
          </p:nvPr>
        </p:nvSpPr>
        <p:spPr/>
        <p:txBody>
          <a:bodyPr/>
          <a:lstStyle/>
          <a:p>
            <a:pPr eaLnBrk="1" hangingPunct="1"/>
            <a:r>
              <a:rPr lang="en-US" altLang="en-US" sz="2800" smtClean="0"/>
              <a:t>Hence we conclude that when the input voltage is going through its positive half cycle, output voltage is almost the same as the input voltage and during the negative half cycle no voltage is available across the load. </a:t>
            </a:r>
          </a:p>
          <a:p>
            <a:pPr eaLnBrk="1" hangingPunct="1"/>
            <a:r>
              <a:rPr lang="en-US" altLang="en-US" sz="2800" smtClean="0"/>
              <a:t>This explains the unidirectional pulsating dc waveform obtained as output. The process of removing one half the input signal to establish a dc level is aptly called half wave rectification. </a:t>
            </a:r>
          </a:p>
        </p:txBody>
      </p:sp>
    </p:spTree>
    <p:extLst>
      <p:ext uri="{BB962C8B-B14F-4D97-AF65-F5344CB8AC3E}">
        <p14:creationId xmlns:p14="http://schemas.microsoft.com/office/powerpoint/2010/main" val="32736549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mtClean="0"/>
              <a:t>HALFWAVE    RECTIFIER</a:t>
            </a:r>
          </a:p>
        </p:txBody>
      </p:sp>
      <p:sp>
        <p:nvSpPr>
          <p:cNvPr id="23555" name="Rectangle 3"/>
          <p:cNvSpPr>
            <a:spLocks noGrp="1" noChangeArrowheads="1"/>
          </p:cNvSpPr>
          <p:nvPr>
            <p:ph idx="1"/>
          </p:nvPr>
        </p:nvSpPr>
        <p:spPr/>
        <p:txBody>
          <a:bodyPr/>
          <a:lstStyle/>
          <a:p>
            <a:pPr eaLnBrk="1" hangingPunct="1">
              <a:lnSpc>
                <a:spcPct val="80000"/>
              </a:lnSpc>
              <a:buFontTx/>
              <a:buNone/>
            </a:pPr>
            <a:r>
              <a:rPr lang="en-US" altLang="en-US" sz="2800" i="1" u="sng" smtClean="0"/>
              <a:t> Peak Inverse Voltage</a:t>
            </a:r>
          </a:p>
          <a:p>
            <a:pPr eaLnBrk="1" hangingPunct="1">
              <a:lnSpc>
                <a:spcPct val="80000"/>
              </a:lnSpc>
              <a:buFontTx/>
              <a:buNone/>
            </a:pPr>
            <a:endParaRPr lang="en-US" altLang="en-US" sz="2800" smtClean="0"/>
          </a:p>
          <a:p>
            <a:pPr eaLnBrk="1" hangingPunct="1">
              <a:lnSpc>
                <a:spcPct val="80000"/>
              </a:lnSpc>
            </a:pPr>
            <a:r>
              <a:rPr lang="en-US" altLang="en-US" sz="2800" smtClean="0"/>
              <a:t>When the input voltage reaches its maximum value </a:t>
            </a:r>
            <a:r>
              <a:rPr lang="en-US" altLang="en-US" sz="2800" i="1" smtClean="0"/>
              <a:t>Vm</a:t>
            </a:r>
            <a:r>
              <a:rPr lang="en-US" altLang="en-US" sz="2800" smtClean="0"/>
              <a:t> during the negative half cycle the voltage across the diode is also maximum. This maximum voltage is known as the peak inverse voltage. </a:t>
            </a:r>
          </a:p>
          <a:p>
            <a:pPr eaLnBrk="1" hangingPunct="1">
              <a:lnSpc>
                <a:spcPct val="80000"/>
              </a:lnSpc>
              <a:buFontTx/>
              <a:buNone/>
            </a:pPr>
            <a:r>
              <a:rPr lang="en-US" altLang="en-US" sz="2800" smtClean="0"/>
              <a:t>Thus for a half wave rectifier </a:t>
            </a:r>
          </a:p>
          <a:p>
            <a:pPr eaLnBrk="1" hangingPunct="1">
              <a:lnSpc>
                <a:spcPct val="80000"/>
              </a:lnSpc>
              <a:buFontTx/>
              <a:buNone/>
            </a:pPr>
            <a:r>
              <a:rPr lang="en-US" altLang="en-US" sz="2800" smtClean="0"/>
              <a:t>     Let </a:t>
            </a:r>
            <a:r>
              <a:rPr lang="en-US" altLang="en-US" sz="2800" i="1" smtClean="0"/>
              <a:t>Vi</a:t>
            </a:r>
            <a:r>
              <a:rPr lang="en-US" altLang="en-US" sz="2800" smtClean="0"/>
              <a:t> be the voltage to the primary of the transformer. </a:t>
            </a:r>
            <a:r>
              <a:rPr lang="en-US" altLang="en-US" sz="2800" i="1" smtClean="0"/>
              <a:t>Vi</a:t>
            </a:r>
            <a:r>
              <a:rPr lang="en-US" altLang="en-US" sz="2800" smtClean="0"/>
              <a:t> is given by </a:t>
            </a:r>
          </a:p>
          <a:p>
            <a:pPr eaLnBrk="1" hangingPunct="1">
              <a:lnSpc>
                <a:spcPct val="80000"/>
              </a:lnSpc>
              <a:buFontTx/>
              <a:buNone/>
            </a:pPr>
            <a:r>
              <a:rPr lang="en-US" altLang="en-US" sz="2800" smtClean="0"/>
              <a:t>    where </a:t>
            </a:r>
            <a:r>
              <a:rPr lang="en-US" altLang="en-US" sz="2800" i="1" smtClean="0"/>
              <a:t>Vr</a:t>
            </a:r>
            <a:r>
              <a:rPr lang="en-US" altLang="en-US" sz="2800" smtClean="0"/>
              <a:t> is the cut-in voltage of the diode. </a:t>
            </a:r>
          </a:p>
        </p:txBody>
      </p:sp>
    </p:spTree>
    <p:extLst>
      <p:ext uri="{BB962C8B-B14F-4D97-AF65-F5344CB8AC3E}">
        <p14:creationId xmlns:p14="http://schemas.microsoft.com/office/powerpoint/2010/main" val="10077055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idx="1"/>
          </p:nvPr>
        </p:nvSpPr>
        <p:spPr/>
        <p:txBody>
          <a:bodyPr/>
          <a:lstStyle/>
          <a:p>
            <a:pPr eaLnBrk="1" hangingPunct="1">
              <a:buFontTx/>
              <a:buNone/>
            </a:pPr>
            <a:r>
              <a:rPr lang="en-US" altLang="en-US" smtClean="0"/>
              <a:t>Half wave waveform </a:t>
            </a:r>
          </a:p>
          <a:p>
            <a:pPr eaLnBrk="1" hangingPunct="1">
              <a:buFontTx/>
              <a:buNone/>
            </a:pPr>
            <a:endParaRPr lang="en-US" altLang="en-US" smtClean="0"/>
          </a:p>
          <a:p>
            <a:pPr eaLnBrk="1" hangingPunct="1">
              <a:buFontTx/>
              <a:buNone/>
            </a:pPr>
            <a:endParaRPr lang="en-US" altLang="en-US" smtClean="0"/>
          </a:p>
        </p:txBody>
      </p:sp>
      <p:pic>
        <p:nvPicPr>
          <p:cNvPr id="24580" name="Picture 4" descr="Image2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0"/>
            <a:ext cx="6019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8600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HALFWAVE    RECTIFIER</a:t>
            </a:r>
          </a:p>
        </p:txBody>
      </p:sp>
      <p:sp>
        <p:nvSpPr>
          <p:cNvPr id="25603" name="Rectangle 3"/>
          <p:cNvSpPr>
            <a:spLocks noGrp="1" noChangeArrowheads="1"/>
          </p:cNvSpPr>
          <p:nvPr>
            <p:ph idx="1"/>
          </p:nvPr>
        </p:nvSpPr>
        <p:spPr/>
        <p:txBody>
          <a:bodyPr/>
          <a:lstStyle/>
          <a:p>
            <a:pPr eaLnBrk="1" hangingPunct="1">
              <a:buFontTx/>
              <a:buNone/>
            </a:pPr>
            <a:r>
              <a:rPr lang="en-US" altLang="en-US" i="1" u="sng" smtClean="0"/>
              <a:t>      Ripple Factor</a:t>
            </a:r>
            <a:endParaRPr lang="en-US" altLang="en-US" smtClean="0"/>
          </a:p>
          <a:p>
            <a:pPr eaLnBrk="1" hangingPunct="1"/>
            <a:r>
              <a:rPr lang="en-US" altLang="en-US" smtClean="0"/>
              <a:t>Ripple factor is defined as the ratio of rms value of ac component to the dc component in the output.</a:t>
            </a:r>
          </a:p>
          <a:p>
            <a:pPr eaLnBrk="1" hangingPunct="1">
              <a:buFontTx/>
              <a:buNone/>
            </a:pPr>
            <a:endParaRPr lang="en-US" altLang="en-US" smtClean="0"/>
          </a:p>
          <a:p>
            <a:pPr eaLnBrk="1" hangingPunct="1">
              <a:buFontTx/>
              <a:buNone/>
            </a:pPr>
            <a:r>
              <a:rPr lang="en-US" altLang="en-US" smtClean="0"/>
              <a:t>Ripple factor  </a:t>
            </a:r>
          </a:p>
        </p:txBody>
      </p:sp>
      <p:pic>
        <p:nvPicPr>
          <p:cNvPr id="25604" name="Picture 4" descr="Image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14800"/>
            <a:ext cx="43434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1271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mtClean="0"/>
              <a:t>HALFWAVE    RECTIFIER</a:t>
            </a:r>
          </a:p>
        </p:txBody>
      </p:sp>
      <p:sp>
        <p:nvSpPr>
          <p:cNvPr id="26627" name="Rectangle 8"/>
          <p:cNvSpPr>
            <a:spLocks noGrp="1" noChangeArrowheads="1"/>
          </p:cNvSpPr>
          <p:nvPr>
            <p:ph idx="1"/>
          </p:nvPr>
        </p:nvSpPr>
        <p:spPr/>
        <p:txBody>
          <a:bodyPr/>
          <a:lstStyle/>
          <a:p>
            <a:pPr eaLnBrk="1" hangingPunct="1">
              <a:buFontTx/>
              <a:buNone/>
            </a:pPr>
            <a:r>
              <a:rPr lang="en-US" altLang="en-US" smtClean="0"/>
              <a:t>The ripple is           </a:t>
            </a:r>
          </a:p>
        </p:txBody>
      </p:sp>
      <p:pic>
        <p:nvPicPr>
          <p:cNvPr id="26628" name="Picture 9" descr="Image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752600"/>
            <a:ext cx="1600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0" descr="Image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973388"/>
            <a:ext cx="302895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1" descr="Image2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876800"/>
            <a:ext cx="3505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938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mtClean="0"/>
              <a:t>HALFWAVE    RECTIFIER</a:t>
            </a:r>
          </a:p>
        </p:txBody>
      </p:sp>
      <p:sp>
        <p:nvSpPr>
          <p:cNvPr id="27651" name="Rectangle 3"/>
          <p:cNvSpPr>
            <a:spLocks noGrp="1" noChangeArrowheads="1"/>
          </p:cNvSpPr>
          <p:nvPr>
            <p:ph idx="1"/>
          </p:nvPr>
        </p:nvSpPr>
        <p:spPr/>
        <p:txBody>
          <a:bodyPr/>
          <a:lstStyle/>
          <a:p>
            <a:pPr eaLnBrk="1" hangingPunct="1">
              <a:buFontTx/>
              <a:buNone/>
            </a:pPr>
            <a:r>
              <a:rPr lang="en-US" altLang="en-US" i="1" smtClean="0"/>
              <a:t>Vav</a:t>
            </a:r>
            <a:r>
              <a:rPr lang="en-US" altLang="en-US" smtClean="0"/>
              <a:t> the average or the dc content of the voltage across the load is given by </a:t>
            </a:r>
          </a:p>
          <a:p>
            <a:pPr eaLnBrk="1" hangingPunct="1">
              <a:buFontTx/>
              <a:buNone/>
            </a:pPr>
            <a:endParaRPr lang="en-US" altLang="en-US" smtClean="0"/>
          </a:p>
        </p:txBody>
      </p:sp>
      <p:pic>
        <p:nvPicPr>
          <p:cNvPr id="27652" name="Picture 4" descr="Image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76600"/>
            <a:ext cx="5715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0007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HALFWAVE    RECTIFIER</a:t>
            </a:r>
          </a:p>
        </p:txBody>
      </p:sp>
      <p:sp>
        <p:nvSpPr>
          <p:cNvPr id="28675" name="Rectangle 3"/>
          <p:cNvSpPr>
            <a:spLocks noGrp="1" noChangeArrowheads="1"/>
          </p:cNvSpPr>
          <p:nvPr>
            <p:ph idx="1"/>
          </p:nvPr>
        </p:nvSpPr>
        <p:spPr/>
        <p:txBody>
          <a:bodyPr/>
          <a:lstStyle/>
          <a:p>
            <a:pPr eaLnBrk="1" hangingPunct="1">
              <a:buFontTx/>
              <a:buNone/>
            </a:pPr>
            <a:r>
              <a:rPr lang="en-US" altLang="en-US" smtClean="0"/>
              <a:t>RMS voltage at the load resistance can be calculated as</a:t>
            </a:r>
          </a:p>
          <a:p>
            <a:pPr eaLnBrk="1" hangingPunct="1">
              <a:buFontTx/>
              <a:buNone/>
            </a:pPr>
            <a:endParaRPr lang="en-US" altLang="en-US" smtClean="0"/>
          </a:p>
        </p:txBody>
      </p:sp>
      <p:pic>
        <p:nvPicPr>
          <p:cNvPr id="28676" name="Picture 4" descr="Image2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000"/>
            <a:ext cx="3657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descr="Image2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572000"/>
            <a:ext cx="381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266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8600" y="304800"/>
            <a:ext cx="8229600" cy="1143000"/>
          </a:xfrm>
        </p:spPr>
        <p:txBody>
          <a:bodyPr/>
          <a:lstStyle/>
          <a:p>
            <a:pPr eaLnBrk="1" hangingPunct="1"/>
            <a:r>
              <a:rPr lang="en-US" altLang="en-US" smtClean="0"/>
              <a:t>HALFWAVE    RECTIFIER</a:t>
            </a:r>
          </a:p>
        </p:txBody>
      </p:sp>
      <p:sp>
        <p:nvSpPr>
          <p:cNvPr id="29699" name="Rectangle 3"/>
          <p:cNvSpPr>
            <a:spLocks noGrp="1" noChangeArrowheads="1"/>
          </p:cNvSpPr>
          <p:nvPr>
            <p:ph idx="1"/>
          </p:nvPr>
        </p:nvSpPr>
        <p:spPr>
          <a:xfrm>
            <a:off x="685800" y="1828800"/>
            <a:ext cx="8229600" cy="4525963"/>
          </a:xfrm>
        </p:spPr>
        <p:txBody>
          <a:bodyPr/>
          <a:lstStyle/>
          <a:p>
            <a:pPr eaLnBrk="1" hangingPunct="1">
              <a:buFontTx/>
              <a:buNone/>
            </a:pPr>
            <a:r>
              <a:rPr lang="en-US" altLang="en-US" smtClean="0"/>
              <a:t>Ripple Factor  </a:t>
            </a:r>
          </a:p>
        </p:txBody>
      </p:sp>
      <p:pic>
        <p:nvPicPr>
          <p:cNvPr id="29700" name="Picture 4" descr="Image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95600"/>
            <a:ext cx="4114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332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IN"/>
          </a:p>
        </p:txBody>
      </p:sp>
      <p:sp>
        <p:nvSpPr>
          <p:cNvPr id="5" name="Title 1"/>
          <p:cNvSpPr>
            <a:spLocks noGrp="1"/>
          </p:cNvSpPr>
          <p:nvPr>
            <p:ph type="title"/>
          </p:nvPr>
        </p:nvSpPr>
        <p:spPr>
          <a:xfrm>
            <a:off x="-396552" y="260648"/>
            <a:ext cx="7201048" cy="1143000"/>
          </a:xfrm>
        </p:spPr>
        <p:txBody>
          <a:bodyPr>
            <a:normAutofit/>
          </a:bodyPr>
          <a:lstStyle/>
          <a:p>
            <a:r>
              <a:rPr lang="en-IN" b="1" dirty="0" smtClean="0">
                <a:latin typeface="Times New Roman" pitchFamily="18" charset="0"/>
                <a:cs typeface="Times New Roman" pitchFamily="18" charset="0"/>
              </a:rPr>
              <a:t>FLUORESCENT LAMP</a:t>
            </a:r>
            <a:endParaRPr lang="en-IN"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556792"/>
            <a:ext cx="903649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188641"/>
            <a:ext cx="2987824" cy="120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1675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mtClean="0"/>
              <a:t>HALFWAVE    RECTIFIER</a:t>
            </a:r>
          </a:p>
        </p:txBody>
      </p:sp>
      <p:sp>
        <p:nvSpPr>
          <p:cNvPr id="30723" name="Rectangle 3"/>
          <p:cNvSpPr>
            <a:spLocks noGrp="1" noChangeArrowheads="1"/>
          </p:cNvSpPr>
          <p:nvPr>
            <p:ph idx="1"/>
          </p:nvPr>
        </p:nvSpPr>
        <p:spPr/>
        <p:txBody>
          <a:bodyPr/>
          <a:lstStyle/>
          <a:p>
            <a:pPr eaLnBrk="1" hangingPunct="1">
              <a:buFontTx/>
              <a:buNone/>
            </a:pPr>
            <a:r>
              <a:rPr lang="en-US" altLang="en-US" u="sng" smtClean="0"/>
              <a:t>Efficiency</a:t>
            </a:r>
            <a:r>
              <a:rPr lang="en-US" altLang="en-US" smtClean="0"/>
              <a:t>     Efficiency, is the ratio of the dc output power to ac input power </a:t>
            </a:r>
          </a:p>
          <a:p>
            <a:pPr eaLnBrk="1" hangingPunct="1">
              <a:buFontTx/>
              <a:buNone/>
            </a:pPr>
            <a:r>
              <a:rPr lang="en-US" altLang="en-US" smtClean="0"/>
              <a:t>  </a:t>
            </a:r>
          </a:p>
        </p:txBody>
      </p:sp>
      <p:pic>
        <p:nvPicPr>
          <p:cNvPr id="30724" name="Picture 4" descr="Image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505200"/>
            <a:ext cx="327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150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pPr eaLnBrk="1" hangingPunct="1"/>
            <a:r>
              <a:rPr lang="en-US" altLang="en-US" b="1" smtClean="0"/>
              <a:t>Full Wave Rectifier </a:t>
            </a:r>
            <a:br>
              <a:rPr lang="en-US" altLang="en-US" b="1" smtClean="0"/>
            </a:br>
            <a:endParaRPr lang="en-IN" altLang="en-US" smtClean="0"/>
          </a:p>
        </p:txBody>
      </p:sp>
      <p:pic>
        <p:nvPicPr>
          <p:cNvPr id="3174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2938463"/>
            <a:ext cx="5257800" cy="3462337"/>
          </a:xfrm>
        </p:spPr>
      </p:pic>
      <p:sp>
        <p:nvSpPr>
          <p:cNvPr id="31748" name="Rectangle 7"/>
          <p:cNvSpPr>
            <a:spLocks noChangeArrowheads="1"/>
          </p:cNvSpPr>
          <p:nvPr/>
        </p:nvSpPr>
        <p:spPr bwMode="auto">
          <a:xfrm>
            <a:off x="457200" y="1295400"/>
            <a:ext cx="746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The waveform of fullwave rectifier is</a:t>
            </a:r>
          </a:p>
          <a:p>
            <a:pPr eaLnBrk="1" hangingPunct="1"/>
            <a:r>
              <a:rPr lang="en-US" altLang="en-US"/>
              <a:t>Ripple factor=0.48; efficiency=81.2%; PIV=2Vm </a:t>
            </a:r>
          </a:p>
        </p:txBody>
      </p:sp>
    </p:spTree>
    <p:extLst>
      <p:ext uri="{BB962C8B-B14F-4D97-AF65-F5344CB8AC3E}">
        <p14:creationId xmlns:p14="http://schemas.microsoft.com/office/powerpoint/2010/main" val="38967435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US" altLang="en-US" smtClean="0"/>
          </a:p>
        </p:txBody>
      </p:sp>
      <p:sp>
        <p:nvSpPr>
          <p:cNvPr id="32771" name="Rectangle 5"/>
          <p:cNvSpPr>
            <a:spLocks noGrp="1" noChangeArrowheads="1"/>
          </p:cNvSpPr>
          <p:nvPr>
            <p:ph idx="1"/>
          </p:nvPr>
        </p:nvSpPr>
        <p:spPr/>
        <p:txBody>
          <a:bodyPr/>
          <a:lstStyle/>
          <a:p>
            <a:pPr eaLnBrk="1" hangingPunct="1">
              <a:buFontTx/>
              <a:buNone/>
            </a:pPr>
            <a:r>
              <a:rPr lang="en-US" altLang="en-US" b="1" smtClean="0"/>
              <a:t>Full Wave Bridge Rectifier </a:t>
            </a:r>
          </a:p>
          <a:p>
            <a:pPr eaLnBrk="1" hangingPunct="1">
              <a:buFontTx/>
              <a:buNone/>
            </a:pPr>
            <a:endParaRPr lang="en-US" altLang="en-US" b="1" smtClean="0"/>
          </a:p>
          <a:p>
            <a:pPr eaLnBrk="1" hangingPunct="1">
              <a:buFontTx/>
              <a:buNone/>
            </a:pPr>
            <a:endParaRPr lang="en-US" altLang="en-US" smtClean="0"/>
          </a:p>
        </p:txBody>
      </p:sp>
      <p:pic>
        <p:nvPicPr>
          <p:cNvPr id="3277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048000"/>
            <a:ext cx="41433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0008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endParaRPr lang="en-US" altLang="en-US" smtClean="0"/>
          </a:p>
        </p:txBody>
      </p:sp>
      <p:sp>
        <p:nvSpPr>
          <p:cNvPr id="33795" name="Rectangle 3"/>
          <p:cNvSpPr>
            <a:spLocks noGrp="1" noChangeArrowheads="1"/>
          </p:cNvSpPr>
          <p:nvPr>
            <p:ph idx="1"/>
          </p:nvPr>
        </p:nvSpPr>
        <p:spPr/>
        <p:txBody>
          <a:bodyPr/>
          <a:lstStyle/>
          <a:p>
            <a:pPr eaLnBrk="1" hangingPunct="1">
              <a:buFontTx/>
              <a:buNone/>
            </a:pPr>
            <a:r>
              <a:rPr lang="en-US" altLang="en-US" smtClean="0"/>
              <a:t>The waveform of fullwave bridge rectifier is</a:t>
            </a:r>
          </a:p>
          <a:p>
            <a:pPr eaLnBrk="1" hangingPunct="1">
              <a:buFontTx/>
              <a:buNone/>
            </a:pPr>
            <a:r>
              <a:rPr lang="en-US" altLang="en-US" smtClean="0"/>
              <a:t>Ripple factor=0.48; efficiency=81.2%; PIV=Vm </a:t>
            </a:r>
          </a:p>
          <a:p>
            <a:pPr eaLnBrk="1" hangingPunct="1">
              <a:buFontTx/>
              <a:buNone/>
            </a:pPr>
            <a:r>
              <a:rPr lang="en-US" altLang="en-US" smtClean="0"/>
              <a:t>The waveform of fullwave rectifier is</a:t>
            </a:r>
          </a:p>
          <a:p>
            <a:pPr eaLnBrk="1" hangingPunct="1">
              <a:buFontTx/>
              <a:buNone/>
            </a:pPr>
            <a:r>
              <a:rPr lang="en-US" altLang="en-US" smtClean="0"/>
              <a:t>Ripple factor=0.48; efficiency=81.2%; PIV=2Vm </a:t>
            </a:r>
          </a:p>
          <a:p>
            <a:pPr eaLnBrk="1" hangingPunct="1">
              <a:buFontTx/>
              <a:buNone/>
            </a:pPr>
            <a:endParaRPr lang="en-US" altLang="en-US" smtClean="0"/>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438525"/>
            <a:ext cx="603885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6273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t>Zener Diode </a:t>
            </a:r>
          </a:p>
        </p:txBody>
      </p:sp>
      <p:sp>
        <p:nvSpPr>
          <p:cNvPr id="34819" name="Rectangle 3"/>
          <p:cNvSpPr>
            <a:spLocks noGrp="1" noChangeArrowheads="1"/>
          </p:cNvSpPr>
          <p:nvPr>
            <p:ph idx="1"/>
          </p:nvPr>
        </p:nvSpPr>
        <p:spPr/>
        <p:txBody>
          <a:bodyPr/>
          <a:lstStyle/>
          <a:p>
            <a:pPr eaLnBrk="1" hangingPunct="1"/>
            <a:r>
              <a:rPr lang="en-US" altLang="en-US" smtClean="0"/>
              <a:t>Zener Diode : Works in the break down region when subjected to reverse bias.</a:t>
            </a:r>
          </a:p>
          <a:p>
            <a:pPr eaLnBrk="1" hangingPunct="1"/>
            <a:r>
              <a:rPr lang="en-US" altLang="en-US" smtClean="0"/>
              <a:t>Large variation in current. Voltage almost constant.</a:t>
            </a:r>
          </a:p>
          <a:p>
            <a:pPr eaLnBrk="1" hangingPunct="1"/>
            <a:r>
              <a:rPr lang="en-US" altLang="en-US" smtClean="0"/>
              <a:t>Used for voltage regulation. Upper limit of current depends on the power dissipation rating of the device. </a:t>
            </a:r>
          </a:p>
        </p:txBody>
      </p:sp>
    </p:spTree>
    <p:extLst>
      <p:ext uri="{BB962C8B-B14F-4D97-AF65-F5344CB8AC3E}">
        <p14:creationId xmlns:p14="http://schemas.microsoft.com/office/powerpoint/2010/main" val="39123804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Zener Diode</a:t>
            </a:r>
          </a:p>
        </p:txBody>
      </p:sp>
      <p:sp>
        <p:nvSpPr>
          <p:cNvPr id="35843" name="Rectangle 3"/>
          <p:cNvSpPr>
            <a:spLocks noGrp="1" noChangeArrowheads="1"/>
          </p:cNvSpPr>
          <p:nvPr>
            <p:ph idx="1"/>
          </p:nvPr>
        </p:nvSpPr>
        <p:spPr/>
        <p:txBody>
          <a:bodyPr/>
          <a:lstStyle/>
          <a:p>
            <a:pPr eaLnBrk="1" hangingPunct="1">
              <a:buFontTx/>
              <a:buNone/>
            </a:pPr>
            <a:r>
              <a:rPr lang="en-US" altLang="en-US" smtClean="0"/>
              <a:t>Zener diode</a:t>
            </a:r>
          </a:p>
          <a:p>
            <a:pPr eaLnBrk="1" hangingPunct="1">
              <a:buFontTx/>
              <a:buNone/>
            </a:pPr>
            <a:endParaRPr lang="en-US" altLang="en-US" smtClean="0"/>
          </a:p>
          <a:p>
            <a:pPr eaLnBrk="1" hangingPunct="1">
              <a:buFontTx/>
              <a:buNone/>
            </a:pPr>
            <a:endParaRPr lang="en-US" altLang="en-US" smtClean="0"/>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514600"/>
            <a:ext cx="4495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09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ltLang="en-US" sz="4000" b="1"/>
              <a:t/>
            </a:r>
            <a:br>
              <a:rPr lang="en-US" altLang="en-US" sz="4000" b="1"/>
            </a:br>
            <a:r>
              <a:rPr lang="en-US" altLang="en-US" sz="4000" b="1"/>
              <a:t>V-I Characteristics of Zener Diode</a:t>
            </a:r>
            <a:r>
              <a:rPr lang="en-US" altLang="en-US" sz="4000"/>
              <a:t/>
            </a:r>
            <a:br>
              <a:rPr lang="en-US" altLang="en-US" sz="4000"/>
            </a:br>
            <a:endParaRPr lang="en-US" altLang="en-US" sz="4000"/>
          </a:p>
        </p:txBody>
      </p:sp>
      <p:pic>
        <p:nvPicPr>
          <p:cNvPr id="368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81200"/>
            <a:ext cx="5638800" cy="3505200"/>
          </a:xfrm>
        </p:spPr>
      </p:pic>
    </p:spTree>
    <p:extLst>
      <p:ext uri="{BB962C8B-B14F-4D97-AF65-F5344CB8AC3E}">
        <p14:creationId xmlns:p14="http://schemas.microsoft.com/office/powerpoint/2010/main" val="31076730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30163"/>
            <a:ext cx="7467600" cy="1646237"/>
          </a:xfrm>
        </p:spPr>
        <p:txBody>
          <a:bodyPr rtlCol="0">
            <a:normAutofit fontScale="90000"/>
          </a:bodyPr>
          <a:lstStyle/>
          <a:p>
            <a:pPr eaLnBrk="1" fontAlgn="auto" hangingPunct="1">
              <a:spcAft>
                <a:spcPts val="0"/>
              </a:spcAft>
              <a:defRPr/>
            </a:pPr>
            <a:r>
              <a:rPr lang="en-US" altLang="en-US" sz="4000" b="1" dirty="0"/>
              <a:t/>
            </a:r>
            <a:br>
              <a:rPr lang="en-US" altLang="en-US" sz="4000" b="1" dirty="0"/>
            </a:br>
            <a:r>
              <a:rPr lang="en-US" altLang="en-US" sz="4000" b="1" dirty="0"/>
              <a:t>V-I Characteristics of </a:t>
            </a:r>
            <a:r>
              <a:rPr lang="en-US" altLang="en-US" sz="4000" b="1" dirty="0" err="1"/>
              <a:t>Zener</a:t>
            </a:r>
            <a:r>
              <a:rPr lang="en-US" altLang="en-US" sz="4000" b="1" dirty="0"/>
              <a:t> Diode</a:t>
            </a:r>
            <a:r>
              <a:rPr lang="en-US" altLang="en-US" sz="4000" dirty="0"/>
              <a:t/>
            </a:r>
            <a:br>
              <a:rPr lang="en-US" altLang="en-US" sz="4000" dirty="0"/>
            </a:br>
            <a:endParaRPr lang="en-US" altLang="en-US" sz="4000" dirty="0"/>
          </a:p>
        </p:txBody>
      </p:sp>
      <p:sp>
        <p:nvSpPr>
          <p:cNvPr id="37891" name="Rectangle 3"/>
          <p:cNvSpPr>
            <a:spLocks noGrp="1" noChangeArrowheads="1"/>
          </p:cNvSpPr>
          <p:nvPr>
            <p:ph idx="1"/>
          </p:nvPr>
        </p:nvSpPr>
        <p:spPr/>
        <p:txBody>
          <a:bodyPr/>
          <a:lstStyle/>
          <a:p>
            <a:pPr eaLnBrk="1" hangingPunct="1"/>
            <a:r>
              <a:rPr lang="en-US" altLang="en-US" smtClean="0"/>
              <a:t> Zener diodes are manufactured to have a very low reverse bias breakdown voltage</a:t>
            </a:r>
          </a:p>
          <a:p>
            <a:pPr eaLnBrk="1" hangingPunct="1"/>
            <a:r>
              <a:rPr lang="en-US" altLang="en-US" smtClean="0"/>
              <a:t> Since the breakdown at the zener voltage is so sharp, these devices are often used in voltage regulators to provide precise voltage references. The actual zener voltage is device dependent. For example, you can buy a 6V zener diode.</a:t>
            </a:r>
          </a:p>
          <a:p>
            <a:pPr eaLnBrk="1" hangingPunct="1">
              <a:buFontTx/>
              <a:buNone/>
            </a:pPr>
            <a:endParaRPr lang="en-US" altLang="en-US" smtClean="0"/>
          </a:p>
        </p:txBody>
      </p:sp>
    </p:spTree>
    <p:extLst>
      <p:ext uri="{BB962C8B-B14F-4D97-AF65-F5344CB8AC3E}">
        <p14:creationId xmlns:p14="http://schemas.microsoft.com/office/powerpoint/2010/main" val="14856705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t>Clipper circuits</a:t>
            </a:r>
          </a:p>
        </p:txBody>
      </p:sp>
      <p:sp>
        <p:nvSpPr>
          <p:cNvPr id="38915" name="Content Placeholder 2"/>
          <p:cNvSpPr>
            <a:spLocks noGrp="1"/>
          </p:cNvSpPr>
          <p:nvPr>
            <p:ph idx="1"/>
          </p:nvPr>
        </p:nvSpPr>
        <p:spPr/>
        <p:txBody>
          <a:bodyPr/>
          <a:lstStyle/>
          <a:p>
            <a:pPr algn="just" eaLnBrk="1" hangingPunct="1"/>
            <a:r>
              <a:rPr lang="en-US" altLang="en-US" sz="2800" smtClean="0"/>
              <a:t>Clipping circuits</a:t>
            </a:r>
          </a:p>
          <a:p>
            <a:pPr lvl="1" algn="just" eaLnBrk="1" hangingPunct="1"/>
            <a:r>
              <a:rPr lang="en-US" altLang="en-US" sz="2800" smtClean="0"/>
              <a:t>“A clipper is a device which limits, remove or prevents some portion of the wave form (input signal voltage) above or below a certain level.”</a:t>
            </a:r>
          </a:p>
          <a:p>
            <a:pPr algn="just" eaLnBrk="1" hangingPunct="1"/>
            <a:r>
              <a:rPr lang="en-US" altLang="en-US" sz="2800" smtClean="0"/>
              <a:t> In other words </a:t>
            </a:r>
          </a:p>
          <a:p>
            <a:pPr lvl="1" algn="just" eaLnBrk="1" hangingPunct="1"/>
            <a:r>
              <a:rPr lang="en-US" altLang="en-US" sz="2800" smtClean="0"/>
              <a:t>“the circuit which limits positive or negative amplitude ,or both is called clipping circuit.”</a:t>
            </a:r>
          </a:p>
          <a:p>
            <a:pPr eaLnBrk="1" hangingPunct="1"/>
            <a:endParaRPr lang="en-US" altLang="en-US" smtClean="0"/>
          </a:p>
        </p:txBody>
      </p:sp>
    </p:spTree>
    <p:extLst>
      <p:ext uri="{BB962C8B-B14F-4D97-AF65-F5344CB8AC3E}">
        <p14:creationId xmlns:p14="http://schemas.microsoft.com/office/powerpoint/2010/main" val="22694433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t>Types of clippers</a:t>
            </a:r>
          </a:p>
        </p:txBody>
      </p:sp>
      <p:sp>
        <p:nvSpPr>
          <p:cNvPr id="39939" name="Content Placeholder 2"/>
          <p:cNvSpPr>
            <a:spLocks noGrp="1"/>
          </p:cNvSpPr>
          <p:nvPr>
            <p:ph idx="1"/>
          </p:nvPr>
        </p:nvSpPr>
        <p:spPr/>
        <p:txBody>
          <a:bodyPr/>
          <a:lstStyle/>
          <a:p>
            <a:pPr eaLnBrk="1" hangingPunct="1"/>
            <a:r>
              <a:rPr lang="en-US" altLang="en-US" sz="2800" b="1" smtClean="0"/>
              <a:t>The clipper circuits are of the following types.</a:t>
            </a:r>
          </a:p>
          <a:p>
            <a:pPr eaLnBrk="1" hangingPunct="1"/>
            <a:r>
              <a:rPr lang="en-US" altLang="en-US" sz="3200" smtClean="0">
                <a:solidFill>
                  <a:srgbClr val="FF0000"/>
                </a:solidFill>
              </a:rPr>
              <a:t>Series positive clipper</a:t>
            </a:r>
          </a:p>
          <a:p>
            <a:pPr eaLnBrk="1" hangingPunct="1"/>
            <a:r>
              <a:rPr lang="en-US" altLang="en-US" sz="3200" smtClean="0">
                <a:solidFill>
                  <a:srgbClr val="FF0000"/>
                </a:solidFill>
              </a:rPr>
              <a:t>Series negative clipper</a:t>
            </a:r>
          </a:p>
          <a:p>
            <a:pPr eaLnBrk="1" hangingPunct="1"/>
            <a:r>
              <a:rPr lang="en-US" altLang="en-US" sz="3200" smtClean="0">
                <a:solidFill>
                  <a:srgbClr val="FF0000"/>
                </a:solidFill>
              </a:rPr>
              <a:t>Shunt or parallel clipper</a:t>
            </a:r>
          </a:p>
          <a:p>
            <a:pPr eaLnBrk="1" hangingPunct="1"/>
            <a:r>
              <a:rPr lang="en-US" altLang="en-US" sz="3200" smtClean="0">
                <a:solidFill>
                  <a:srgbClr val="FF0000"/>
                </a:solidFill>
              </a:rPr>
              <a:t>Shunt or parallel positive negative</a:t>
            </a:r>
          </a:p>
          <a:p>
            <a:pPr eaLnBrk="1" hangingPunct="1"/>
            <a:r>
              <a:rPr lang="en-US" altLang="en-US" sz="3200" smtClean="0">
                <a:solidFill>
                  <a:srgbClr val="FF0000"/>
                </a:solidFill>
              </a:rPr>
              <a:t>Clipper Dual (combination)Diode clipper</a:t>
            </a:r>
          </a:p>
          <a:p>
            <a:pPr lvl="1" eaLnBrk="1" hangingPunct="1"/>
            <a:endParaRPr lang="en-US" altLang="en-US" smtClean="0"/>
          </a:p>
        </p:txBody>
      </p:sp>
    </p:spTree>
    <p:extLst>
      <p:ext uri="{BB962C8B-B14F-4D97-AF65-F5344CB8AC3E}">
        <p14:creationId xmlns:p14="http://schemas.microsoft.com/office/powerpoint/2010/main" val="1319222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598547" y="1600200"/>
            <a:ext cx="5946905"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fontScale="90000"/>
          </a:bodyPr>
          <a:lstStyle/>
          <a:p>
            <a:pPr eaLnBrk="1" hangingPunct="1"/>
            <a:r>
              <a:rPr lang="en-US" altLang="en-US" sz="2800" smtClean="0">
                <a:solidFill>
                  <a:srgbClr val="FF0000"/>
                </a:solidFill>
              </a:rPr>
              <a:t>Series positive clipper</a:t>
            </a:r>
            <a:br>
              <a:rPr lang="en-US" altLang="en-US" sz="2800" smtClean="0">
                <a:solidFill>
                  <a:srgbClr val="FF0000"/>
                </a:solidFill>
              </a:rPr>
            </a:br>
            <a:endParaRPr lang="en-US" altLang="en-US" smtClean="0"/>
          </a:p>
        </p:txBody>
      </p:sp>
      <p:pic>
        <p:nvPicPr>
          <p:cNvPr id="409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95400"/>
            <a:ext cx="3557588" cy="3200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6213"/>
            <a:ext cx="4276725" cy="335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TextBox 3"/>
          <p:cNvSpPr txBox="1">
            <a:spLocks noChangeArrowheads="1"/>
          </p:cNvSpPr>
          <p:nvPr/>
        </p:nvSpPr>
        <p:spPr bwMode="auto">
          <a:xfrm>
            <a:off x="1676400" y="4495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Positive clipper</a:t>
            </a:r>
          </a:p>
        </p:txBody>
      </p:sp>
      <p:sp>
        <p:nvSpPr>
          <p:cNvPr id="40966" name="TextBox 7"/>
          <p:cNvSpPr txBox="1">
            <a:spLocks noChangeArrowheads="1"/>
          </p:cNvSpPr>
          <p:nvPr/>
        </p:nvSpPr>
        <p:spPr bwMode="auto">
          <a:xfrm>
            <a:off x="5181600" y="4865688"/>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r>
              <a:rPr lang="en-US" altLang="en-US"/>
              <a:t>Output voltage</a:t>
            </a:r>
          </a:p>
        </p:txBody>
      </p:sp>
    </p:spTree>
    <p:extLst>
      <p:ext uri="{BB962C8B-B14F-4D97-AF65-F5344CB8AC3E}">
        <p14:creationId xmlns:p14="http://schemas.microsoft.com/office/powerpoint/2010/main" val="31189823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fontScale="90000"/>
          </a:bodyPr>
          <a:lstStyle/>
          <a:p>
            <a:pPr eaLnBrk="1" hangingPunct="1"/>
            <a:r>
              <a:rPr lang="en-US" altLang="en-US" b="1" smtClean="0"/>
              <a:t>SERIES-POSITIVE CLIPPER WITH BIAS</a:t>
            </a:r>
            <a:br>
              <a:rPr lang="en-US" altLang="en-US" b="1" smtClean="0"/>
            </a:br>
            <a:endParaRPr lang="en-US" altLang="en-US" smtClean="0"/>
          </a:p>
        </p:txBody>
      </p:sp>
      <p:pic>
        <p:nvPicPr>
          <p:cNvPr id="419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4163" y="1371600"/>
            <a:ext cx="7564437" cy="5160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8816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pPr eaLnBrk="1" hangingPunct="1"/>
            <a:r>
              <a:rPr lang="en-US" altLang="en-US" b="1" smtClean="0"/>
              <a:t>SERIES NEGATIVE CLIPPER</a:t>
            </a:r>
            <a:br>
              <a:rPr lang="en-US" altLang="en-US" b="1" smtClean="0"/>
            </a:br>
            <a:endParaRPr lang="en-US" altLang="en-US" smtClean="0"/>
          </a:p>
        </p:txBody>
      </p:sp>
      <p:pic>
        <p:nvPicPr>
          <p:cNvPr id="4301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43125" y="2728913"/>
            <a:ext cx="4857750" cy="2543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09178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228600"/>
            <a:ext cx="7467600" cy="1143000"/>
          </a:xfrm>
        </p:spPr>
        <p:txBody>
          <a:bodyPr>
            <a:normAutofit fontScale="90000"/>
          </a:bodyPr>
          <a:lstStyle/>
          <a:p>
            <a:pPr algn="ctr" eaLnBrk="1" hangingPunct="1"/>
            <a:r>
              <a:rPr lang="en-US" altLang="en-US" b="1" smtClean="0"/>
              <a:t/>
            </a:r>
            <a:br>
              <a:rPr lang="en-US" altLang="en-US" b="1" smtClean="0"/>
            </a:br>
            <a:r>
              <a:rPr lang="en-US" altLang="en-US" b="1" smtClean="0"/>
              <a:t>SERIES-NEGATIVE CLIPPER WITH BIAS</a:t>
            </a:r>
            <a:endParaRPr lang="en-US" altLang="en-US" smtClean="0"/>
          </a:p>
        </p:txBody>
      </p:sp>
      <p:pic>
        <p:nvPicPr>
          <p:cNvPr id="4403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95313" y="1524000"/>
            <a:ext cx="7024687" cy="49101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5130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fontScale="90000"/>
          </a:bodyPr>
          <a:lstStyle/>
          <a:p>
            <a:pPr algn="ctr" eaLnBrk="1" hangingPunct="1"/>
            <a:r>
              <a:rPr lang="en-US" altLang="en-US" b="1" smtClean="0"/>
              <a:t>SHUNT OR PARALLEL POSITIVE CLIPPER</a:t>
            </a:r>
            <a:endParaRPr lang="en-US" altLang="en-US" smtClean="0"/>
          </a:p>
        </p:txBody>
      </p:sp>
      <p:pic>
        <p:nvPicPr>
          <p:cNvPr id="4505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690688"/>
            <a:ext cx="6705600" cy="36004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114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pPr algn="ctr" eaLnBrk="1" hangingPunct="1"/>
            <a:r>
              <a:rPr lang="en-US" altLang="en-US" b="1" smtClean="0"/>
              <a:t>SHUNT OR PARALLEL POSITIVE CLIPPER WITH BIAS</a:t>
            </a:r>
            <a:endParaRPr lang="en-US" altLang="en-US" smtClean="0"/>
          </a:p>
        </p:txBody>
      </p:sp>
      <p:pic>
        <p:nvPicPr>
          <p:cNvPr id="4608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690688"/>
            <a:ext cx="7086600" cy="41767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0516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pPr algn="ctr" eaLnBrk="1" hangingPunct="1"/>
            <a:r>
              <a:rPr lang="en-US" altLang="en-US" b="1" smtClean="0"/>
              <a:t>SHUNT OR PARALLEL NEGATIVE CLIPPER</a:t>
            </a:r>
            <a:endParaRPr lang="en-US" altLang="en-US" smtClean="0"/>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752600"/>
            <a:ext cx="7924800" cy="45926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2415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rmAutofit fontScale="90000"/>
          </a:bodyPr>
          <a:lstStyle/>
          <a:p>
            <a:pPr algn="ctr" eaLnBrk="1" hangingPunct="1"/>
            <a:r>
              <a:rPr lang="en-US" altLang="en-US" b="1" smtClean="0"/>
              <a:t>SHUNT OR PARALLEL NEGATIVE CLIPPER WITH BIAS</a:t>
            </a:r>
            <a:endParaRPr lang="en-US" altLang="en-US" smtClean="0"/>
          </a:p>
        </p:txBody>
      </p:sp>
      <p:pic>
        <p:nvPicPr>
          <p:cNvPr id="481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447800"/>
            <a:ext cx="7696200" cy="50133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0761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pPr algn="ctr" eaLnBrk="1" hangingPunct="1"/>
            <a:r>
              <a:rPr lang="en-US" altLang="en-US" b="1" smtClean="0"/>
              <a:t>DUAL (COMBINATION) DIODE CLIPPER</a:t>
            </a:r>
            <a:endParaRPr lang="en-US" altLang="en-US" smtClean="0"/>
          </a:p>
        </p:txBody>
      </p:sp>
      <p:pic>
        <p:nvPicPr>
          <p:cNvPr id="4915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447800"/>
            <a:ext cx="8458200" cy="3352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3542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IN" altLang="en-US" smtClean="0"/>
              <a:t>Clipper applications</a:t>
            </a:r>
          </a:p>
        </p:txBody>
      </p:sp>
      <p:sp>
        <p:nvSpPr>
          <p:cNvPr id="50179" name="Content Placeholder 2"/>
          <p:cNvSpPr>
            <a:spLocks noGrp="1"/>
          </p:cNvSpPr>
          <p:nvPr>
            <p:ph idx="1"/>
          </p:nvPr>
        </p:nvSpPr>
        <p:spPr/>
        <p:txBody>
          <a:bodyPr/>
          <a:lstStyle/>
          <a:p>
            <a:r>
              <a:rPr lang="en-US" altLang="en-US" smtClean="0"/>
              <a:t>Clippers can be used as voltage limiters and amplitude selectors.</a:t>
            </a:r>
          </a:p>
          <a:p>
            <a:r>
              <a:rPr lang="en-IN" altLang="en-US" smtClean="0">
                <a:hlinkClick r:id="rId2"/>
              </a:rPr>
              <a:t>half wave rectifier</a:t>
            </a:r>
            <a:r>
              <a:rPr lang="en-IN" altLang="en-US" smtClean="0"/>
              <a:t> </a:t>
            </a:r>
          </a:p>
          <a:p>
            <a:r>
              <a:rPr lang="en-US" altLang="en-US" smtClean="0"/>
              <a:t>protection of transistor from transients</a:t>
            </a:r>
          </a:p>
          <a:p>
            <a:r>
              <a:rPr lang="en-US" altLang="en-US" smtClean="0"/>
              <a:t>excessive noise spikes above a certain level can be limited or clipped in FM transmitters</a:t>
            </a:r>
          </a:p>
          <a:p>
            <a:endParaRPr lang="en-IN" altLang="en-US" smtClean="0"/>
          </a:p>
        </p:txBody>
      </p:sp>
    </p:spTree>
    <p:extLst>
      <p:ext uri="{BB962C8B-B14F-4D97-AF65-F5344CB8AC3E}">
        <p14:creationId xmlns:p14="http://schemas.microsoft.com/office/powerpoint/2010/main" val="992824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IN" b="1" dirty="0">
                <a:latin typeface="Times New Roman" pitchFamily="18" charset="0"/>
                <a:cs typeface="Times New Roman" pitchFamily="18" charset="0"/>
              </a:rPr>
              <a:t>Safety Precautions </a:t>
            </a:r>
            <a:r>
              <a:rPr lang="en-IN" b="1" dirty="0" smtClean="0">
                <a:latin typeface="Times New Roman" pitchFamily="18" charset="0"/>
                <a:cs typeface="Times New Roman" pitchFamily="18" charset="0"/>
              </a:rPr>
              <a:t>when </a:t>
            </a:r>
            <a:r>
              <a:rPr lang="en-IN" b="1" dirty="0">
                <a:latin typeface="Times New Roman" pitchFamily="18" charset="0"/>
                <a:cs typeface="Times New Roman" pitchFamily="18" charset="0"/>
              </a:rPr>
              <a:t>Working </a:t>
            </a:r>
            <a:r>
              <a:rPr lang="en-IN" b="1" dirty="0" smtClean="0">
                <a:latin typeface="Times New Roman" pitchFamily="18" charset="0"/>
                <a:cs typeface="Times New Roman" pitchFamily="18" charset="0"/>
              </a:rPr>
              <a:t>with </a:t>
            </a:r>
            <a:r>
              <a:rPr lang="en-IN" b="1" dirty="0">
                <a:latin typeface="Times New Roman" pitchFamily="18" charset="0"/>
                <a:cs typeface="Times New Roman" pitchFamily="18" charset="0"/>
              </a:rPr>
              <a:t>Electricity</a:t>
            </a:r>
          </a:p>
        </p:txBody>
      </p:sp>
      <p:sp>
        <p:nvSpPr>
          <p:cNvPr id="3" name="Rectangle 2"/>
          <p:cNvSpPr/>
          <p:nvPr/>
        </p:nvSpPr>
        <p:spPr>
          <a:xfrm>
            <a:off x="217465" y="1295400"/>
            <a:ext cx="8709070" cy="5693866"/>
          </a:xfrm>
          <a:prstGeom prst="rect">
            <a:avLst/>
          </a:prstGeom>
        </p:spPr>
        <p:txBody>
          <a:bodyPr wrap="square">
            <a:spAutoFit/>
          </a:bodyPr>
          <a:lstStyle/>
          <a:p>
            <a:pPr algn="just"/>
            <a:r>
              <a:rPr lang="en-IN" sz="2800" b="1" dirty="0">
                <a:latin typeface="Times New Roman" pitchFamily="18" charset="0"/>
                <a:cs typeface="Times New Roman" pitchFamily="18" charset="0"/>
              </a:rPr>
              <a:t>1. </a:t>
            </a:r>
            <a:r>
              <a:rPr lang="en-IN" sz="2800" u="sng" dirty="0" smtClean="0">
                <a:latin typeface="Times New Roman" pitchFamily="18" charset="0"/>
                <a:cs typeface="Times New Roman" pitchFamily="18" charset="0"/>
              </a:rPr>
              <a:t>Never </a:t>
            </a:r>
            <a:r>
              <a:rPr lang="en-IN" sz="2800" u="sng" dirty="0">
                <a:latin typeface="Times New Roman" pitchFamily="18" charset="0"/>
                <a:cs typeface="Times New Roman" pitchFamily="18" charset="0"/>
              </a:rPr>
              <a:t>touch </a:t>
            </a:r>
            <a:r>
              <a:rPr lang="en-IN" sz="2800" dirty="0">
                <a:latin typeface="Times New Roman" pitchFamily="18" charset="0"/>
                <a:cs typeface="Times New Roman" pitchFamily="18" charset="0"/>
              </a:rPr>
              <a:t>or try repairing any </a:t>
            </a:r>
            <a:r>
              <a:rPr lang="en-IN" sz="2800" u="sng" dirty="0">
                <a:latin typeface="Times New Roman" pitchFamily="18" charset="0"/>
                <a:cs typeface="Times New Roman" pitchFamily="18" charset="0"/>
              </a:rPr>
              <a:t>electrical equipment </a:t>
            </a:r>
            <a:r>
              <a:rPr lang="en-IN" sz="2800" dirty="0">
                <a:latin typeface="Times New Roman" pitchFamily="18" charset="0"/>
                <a:cs typeface="Times New Roman" pitchFamily="18" charset="0"/>
              </a:rPr>
              <a:t>or circuits with </a:t>
            </a:r>
            <a:r>
              <a:rPr lang="en-IN" sz="2800" b="1" u="sng" dirty="0">
                <a:latin typeface="Times New Roman" pitchFamily="18" charset="0"/>
                <a:cs typeface="Times New Roman" pitchFamily="18" charset="0"/>
              </a:rPr>
              <a:t>wet hands</a:t>
            </a:r>
            <a:r>
              <a:rPr lang="en-IN" sz="2800" dirty="0">
                <a:latin typeface="Times New Roman" pitchFamily="18" charset="0"/>
                <a:cs typeface="Times New Roman" pitchFamily="18" charset="0"/>
              </a:rPr>
              <a:t>. It increases the conductivity of electric current</a:t>
            </a:r>
            <a:r>
              <a:rPr lang="en-IN" sz="2800" dirty="0" smtClean="0">
                <a:latin typeface="Times New Roman" pitchFamily="18" charset="0"/>
                <a:cs typeface="Times New Roman" pitchFamily="18" charset="0"/>
              </a:rPr>
              <a:t>.</a:t>
            </a:r>
          </a:p>
          <a:p>
            <a:pPr algn="just"/>
            <a:r>
              <a:rPr lang="en-IN" sz="2800" b="1" dirty="0" smtClean="0">
                <a:latin typeface="Times New Roman" pitchFamily="18" charset="0"/>
                <a:cs typeface="Times New Roman" pitchFamily="18" charset="0"/>
              </a:rPr>
              <a:t>2</a:t>
            </a:r>
            <a:r>
              <a:rPr lang="en-IN" sz="2800" b="1" dirty="0">
                <a:latin typeface="Times New Roman" pitchFamily="18" charset="0"/>
                <a:cs typeface="Times New Roman" pitchFamily="18" charset="0"/>
              </a:rPr>
              <a:t>. </a:t>
            </a:r>
            <a:r>
              <a:rPr lang="en-IN" sz="2800" dirty="0">
                <a:latin typeface="Times New Roman" pitchFamily="18" charset="0"/>
                <a:cs typeface="Times New Roman" pitchFamily="18" charset="0"/>
              </a:rPr>
              <a:t>Never use equipment </a:t>
            </a:r>
            <a:r>
              <a:rPr lang="en-IN" sz="2800" dirty="0" smtClean="0">
                <a:latin typeface="Times New Roman" pitchFamily="18" charset="0"/>
                <a:cs typeface="Times New Roman" pitchFamily="18" charset="0"/>
              </a:rPr>
              <a:t>with </a:t>
            </a:r>
            <a:r>
              <a:rPr lang="en-IN" sz="2800" b="1" dirty="0">
                <a:latin typeface="Times New Roman" pitchFamily="18" charset="0"/>
                <a:cs typeface="Times New Roman" pitchFamily="18" charset="0"/>
              </a:rPr>
              <a:t>damaged insulation </a:t>
            </a:r>
            <a:r>
              <a:rPr lang="en-IN" sz="2800" dirty="0">
                <a:latin typeface="Times New Roman" pitchFamily="18" charset="0"/>
                <a:cs typeface="Times New Roman" pitchFamily="18" charset="0"/>
              </a:rPr>
              <a:t>or </a:t>
            </a:r>
            <a:r>
              <a:rPr lang="en-IN" sz="2800" b="1" u="sng" dirty="0">
                <a:latin typeface="Times New Roman" pitchFamily="18" charset="0"/>
                <a:cs typeface="Times New Roman" pitchFamily="18" charset="0"/>
              </a:rPr>
              <a:t>broken plugs</a:t>
            </a:r>
            <a:r>
              <a:rPr lang="en-IN" sz="2800" dirty="0">
                <a:latin typeface="Times New Roman" pitchFamily="18" charset="0"/>
                <a:cs typeface="Times New Roman" pitchFamily="18" charset="0"/>
              </a:rPr>
              <a:t>.</a:t>
            </a:r>
          </a:p>
          <a:p>
            <a:pPr algn="just"/>
            <a:r>
              <a:rPr lang="en-IN" sz="2800" b="1" dirty="0">
                <a:latin typeface="Times New Roman" pitchFamily="18" charset="0"/>
                <a:cs typeface="Times New Roman" pitchFamily="18" charset="0"/>
              </a:rPr>
              <a:t>3. </a:t>
            </a:r>
            <a:r>
              <a:rPr lang="en-IN" sz="2800" dirty="0">
                <a:latin typeface="Times New Roman" pitchFamily="18" charset="0"/>
                <a:cs typeface="Times New Roman" pitchFamily="18" charset="0"/>
              </a:rPr>
              <a:t>If you are </a:t>
            </a:r>
            <a:r>
              <a:rPr lang="en-IN" sz="2800" u="sng" dirty="0">
                <a:latin typeface="Times New Roman" pitchFamily="18" charset="0"/>
                <a:cs typeface="Times New Roman" pitchFamily="18" charset="0"/>
              </a:rPr>
              <a:t>working on any </a:t>
            </a:r>
            <a:r>
              <a:rPr lang="en-IN" sz="2800" u="sng" dirty="0" smtClean="0">
                <a:latin typeface="Times New Roman" pitchFamily="18" charset="0"/>
                <a:cs typeface="Times New Roman" pitchFamily="18" charset="0"/>
              </a:rPr>
              <a:t>electrical </a:t>
            </a:r>
            <a:r>
              <a:rPr lang="en-IN" sz="2800" u="sng" dirty="0">
                <a:latin typeface="Times New Roman" pitchFamily="18" charset="0"/>
                <a:cs typeface="Times New Roman" pitchFamily="18" charset="0"/>
              </a:rPr>
              <a:t>socket</a:t>
            </a:r>
            <a:r>
              <a:rPr lang="en-IN" sz="2800" u="sng" dirty="0" smtClean="0">
                <a:latin typeface="Times New Roman" pitchFamily="18" charset="0"/>
                <a:cs typeface="Times New Roman" pitchFamily="18" charset="0"/>
              </a:rPr>
              <a:t> </a:t>
            </a:r>
            <a:r>
              <a:rPr lang="en-IN" sz="2800" dirty="0">
                <a:latin typeface="Times New Roman" pitchFamily="18" charset="0"/>
                <a:cs typeface="Times New Roman" pitchFamily="18" charset="0"/>
              </a:rPr>
              <a:t>at your home then always </a:t>
            </a:r>
            <a:r>
              <a:rPr lang="en-IN" sz="2800" b="1" u="sng" dirty="0">
                <a:latin typeface="Times New Roman" pitchFamily="18" charset="0"/>
                <a:cs typeface="Times New Roman" pitchFamily="18" charset="0"/>
              </a:rPr>
              <a:t>turn off the mains</a:t>
            </a:r>
            <a:r>
              <a:rPr lang="en-IN" sz="2800" dirty="0">
                <a:latin typeface="Times New Roman" pitchFamily="18" charset="0"/>
                <a:cs typeface="Times New Roman" pitchFamily="18" charset="0"/>
              </a:rPr>
              <a:t>. </a:t>
            </a:r>
            <a:endParaRPr lang="en-IN" sz="2800" dirty="0" smtClean="0">
              <a:latin typeface="Times New Roman" pitchFamily="18" charset="0"/>
              <a:cs typeface="Times New Roman" pitchFamily="18" charset="0"/>
            </a:endParaRPr>
          </a:p>
          <a:p>
            <a:pPr algn="just"/>
            <a:r>
              <a:rPr lang="en-IN" sz="2800" b="1" dirty="0" smtClean="0">
                <a:latin typeface="Times New Roman" pitchFamily="18" charset="0"/>
                <a:cs typeface="Times New Roman" pitchFamily="18" charset="0"/>
              </a:rPr>
              <a:t>4</a:t>
            </a:r>
            <a:r>
              <a:rPr lang="en-IN" sz="2800" b="1" dirty="0">
                <a:latin typeface="Times New Roman" pitchFamily="18" charset="0"/>
                <a:cs typeface="Times New Roman" pitchFamily="18" charset="0"/>
              </a:rPr>
              <a:t>. </a:t>
            </a:r>
            <a:r>
              <a:rPr lang="en-IN" sz="2800" dirty="0">
                <a:latin typeface="Times New Roman" pitchFamily="18" charset="0"/>
                <a:cs typeface="Times New Roman" pitchFamily="18" charset="0"/>
              </a:rPr>
              <a:t>Always </a:t>
            </a:r>
            <a:r>
              <a:rPr lang="en-IN" sz="2800" b="1" dirty="0">
                <a:latin typeface="Times New Roman" pitchFamily="18" charset="0"/>
                <a:cs typeface="Times New Roman" pitchFamily="18" charset="0"/>
              </a:rPr>
              <a:t>use insulated tools while working</a:t>
            </a:r>
            <a:r>
              <a:rPr lang="en-IN" sz="2800" dirty="0" smtClean="0">
                <a:latin typeface="Times New Roman" pitchFamily="18" charset="0"/>
                <a:cs typeface="Times New Roman" pitchFamily="18" charset="0"/>
              </a:rPr>
              <a:t>.(never</a:t>
            </a:r>
            <a:r>
              <a:rPr lang="en-IN" sz="2800" b="1" u="sng"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use</a:t>
            </a:r>
            <a:r>
              <a:rPr lang="en-IN" sz="2800" b="1" u="sng" dirty="0" smtClean="0">
                <a:latin typeface="Times New Roman" pitchFamily="18" charset="0"/>
                <a:cs typeface="Times New Roman" pitchFamily="18" charset="0"/>
              </a:rPr>
              <a:t> </a:t>
            </a:r>
            <a:r>
              <a:rPr lang="en-IN" sz="2800" dirty="0" smtClean="0">
                <a:latin typeface="Times New Roman" pitchFamily="18" charset="0"/>
                <a:cs typeface="Times New Roman" pitchFamily="18" charset="0"/>
              </a:rPr>
              <a:t>aluminium or steel ladder )</a:t>
            </a:r>
            <a:endParaRPr lang="en-IN" sz="2800" dirty="0">
              <a:latin typeface="Times New Roman" pitchFamily="18" charset="0"/>
              <a:cs typeface="Times New Roman" pitchFamily="18" charset="0"/>
            </a:endParaRPr>
          </a:p>
          <a:p>
            <a:pPr algn="just"/>
            <a:r>
              <a:rPr lang="en-IN" sz="2800" b="1" dirty="0">
                <a:latin typeface="Times New Roman" pitchFamily="18" charset="0"/>
                <a:cs typeface="Times New Roman" pitchFamily="18" charset="0"/>
              </a:rPr>
              <a:t>5. </a:t>
            </a:r>
            <a:r>
              <a:rPr lang="en-IN" sz="2800" dirty="0">
                <a:latin typeface="Times New Roman" pitchFamily="18" charset="0"/>
                <a:cs typeface="Times New Roman" pitchFamily="18" charset="0"/>
              </a:rPr>
              <a:t>Electrical hazards include exposed </a:t>
            </a:r>
            <a:r>
              <a:rPr lang="en-IN" sz="2800" b="1" dirty="0">
                <a:latin typeface="Times New Roman" pitchFamily="18" charset="0"/>
                <a:cs typeface="Times New Roman" pitchFamily="18" charset="0"/>
              </a:rPr>
              <a:t>energized parts </a:t>
            </a:r>
            <a:r>
              <a:rPr lang="en-IN" sz="2800" dirty="0">
                <a:latin typeface="Times New Roman" pitchFamily="18" charset="0"/>
                <a:cs typeface="Times New Roman" pitchFamily="18" charset="0"/>
              </a:rPr>
              <a:t>and unguarded electrical equipment which may become </a:t>
            </a:r>
            <a:r>
              <a:rPr lang="en-IN" sz="2800" b="1" dirty="0">
                <a:latin typeface="Times New Roman" pitchFamily="18" charset="0"/>
                <a:cs typeface="Times New Roman" pitchFamily="18" charset="0"/>
              </a:rPr>
              <a:t>energized </a:t>
            </a:r>
            <a:r>
              <a:rPr lang="en-IN" sz="2800" b="1" dirty="0" smtClean="0">
                <a:latin typeface="Times New Roman" pitchFamily="18" charset="0"/>
                <a:cs typeface="Times New Roman" pitchFamily="18" charset="0"/>
              </a:rPr>
              <a:t>unexpectedly </a:t>
            </a:r>
            <a:r>
              <a:rPr lang="en-IN" sz="2800" dirty="0" smtClean="0">
                <a:latin typeface="Times New Roman" pitchFamily="18" charset="0"/>
                <a:cs typeface="Times New Roman" pitchFamily="18" charset="0"/>
              </a:rPr>
              <a:t>-carries </a:t>
            </a:r>
            <a:r>
              <a:rPr lang="en-IN" sz="2800" dirty="0">
                <a:latin typeface="Times New Roman" pitchFamily="18" charset="0"/>
                <a:cs typeface="Times New Roman" pitchFamily="18" charset="0"/>
              </a:rPr>
              <a:t>warning signs like “</a:t>
            </a:r>
            <a:r>
              <a:rPr lang="en-IN" sz="2800" b="1" dirty="0">
                <a:latin typeface="Times New Roman" pitchFamily="18" charset="0"/>
                <a:cs typeface="Times New Roman" pitchFamily="18" charset="0"/>
              </a:rPr>
              <a:t>Shock Risk</a:t>
            </a:r>
            <a:r>
              <a:rPr lang="en-IN" sz="2800" dirty="0">
                <a:latin typeface="Times New Roman" pitchFamily="18" charset="0"/>
                <a:cs typeface="Times New Roman" pitchFamily="18" charset="0"/>
              </a:rPr>
              <a:t>”. Always be </a:t>
            </a:r>
            <a:r>
              <a:rPr lang="en-IN" sz="2800" u="sng" dirty="0" smtClean="0">
                <a:latin typeface="Times New Roman" pitchFamily="18" charset="0"/>
                <a:cs typeface="Times New Roman" pitchFamily="18" charset="0"/>
              </a:rPr>
              <a:t>observant such electrical signs</a:t>
            </a:r>
            <a:r>
              <a:rPr lang="en-IN" sz="2800" dirty="0" smtClean="0">
                <a:latin typeface="Times New Roman" pitchFamily="18" charset="0"/>
                <a:cs typeface="Times New Roman" pitchFamily="18" charset="0"/>
              </a:rPr>
              <a:t>.</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35527197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smtClean="0"/>
              <a:t>Clamper circuits</a:t>
            </a:r>
          </a:p>
        </p:txBody>
      </p:sp>
      <p:sp>
        <p:nvSpPr>
          <p:cNvPr id="51203" name="Content Placeholder 2"/>
          <p:cNvSpPr>
            <a:spLocks noGrp="1"/>
          </p:cNvSpPr>
          <p:nvPr>
            <p:ph idx="1"/>
          </p:nvPr>
        </p:nvSpPr>
        <p:spPr/>
        <p:txBody>
          <a:bodyPr/>
          <a:lstStyle/>
          <a:p>
            <a:pPr eaLnBrk="1" hangingPunct="1"/>
            <a:r>
              <a:rPr lang="en-US" altLang="en-US" sz="2800" smtClean="0"/>
              <a:t>A circuit that places either the positive or negative peak of a signal at a desired D.C level is known as a clamping circuit.</a:t>
            </a:r>
          </a:p>
          <a:p>
            <a:pPr eaLnBrk="1" hangingPunct="1"/>
            <a:r>
              <a:rPr lang="en-US" altLang="en-US" sz="2800" smtClean="0"/>
              <a:t>A clamping circuit introduces (or restores) a D.C level to an A.C signal.</a:t>
            </a:r>
          </a:p>
          <a:p>
            <a:pPr eaLnBrk="1" hangingPunct="1"/>
            <a:r>
              <a:rPr lang="en-US" altLang="en-US" sz="2800" smtClean="0"/>
              <a:t> Thus a clamping circuit is also known as </a:t>
            </a:r>
            <a:r>
              <a:rPr lang="en-US" altLang="en-US" sz="2800" smtClean="0">
                <a:solidFill>
                  <a:srgbClr val="FF0000"/>
                </a:solidFill>
              </a:rPr>
              <a:t>D.C restorer.</a:t>
            </a:r>
          </a:p>
          <a:p>
            <a:pPr eaLnBrk="1" hangingPunct="1"/>
            <a:r>
              <a:rPr lang="en-US" altLang="en-US" sz="2800" smtClean="0"/>
              <a:t> the original signal will not get changed, only there is vertical shift in the signal.</a:t>
            </a:r>
          </a:p>
        </p:txBody>
      </p:sp>
    </p:spTree>
    <p:extLst>
      <p:ext uri="{BB962C8B-B14F-4D97-AF65-F5344CB8AC3E}">
        <p14:creationId xmlns:p14="http://schemas.microsoft.com/office/powerpoint/2010/main" val="29892225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smtClean="0"/>
              <a:t>Types of clampers</a:t>
            </a:r>
          </a:p>
        </p:txBody>
      </p:sp>
      <p:sp>
        <p:nvSpPr>
          <p:cNvPr id="52227" name="Content Placeholder 2"/>
          <p:cNvSpPr>
            <a:spLocks noGrp="1"/>
          </p:cNvSpPr>
          <p:nvPr>
            <p:ph idx="1"/>
          </p:nvPr>
        </p:nvSpPr>
        <p:spPr/>
        <p:txBody>
          <a:bodyPr>
            <a:normAutofit fontScale="92500" lnSpcReduction="20000"/>
          </a:bodyPr>
          <a:lstStyle/>
          <a:p>
            <a:pPr eaLnBrk="1" hangingPunct="1"/>
            <a:r>
              <a:rPr lang="en-US" altLang="en-US" u="sng" smtClean="0">
                <a:solidFill>
                  <a:srgbClr val="FF0000"/>
                </a:solidFill>
              </a:rPr>
              <a:t>Positive clamper - Positive clamping</a:t>
            </a:r>
          </a:p>
          <a:p>
            <a:pPr eaLnBrk="1" hangingPunct="1"/>
            <a:r>
              <a:rPr lang="en-US" altLang="en-US" smtClean="0">
                <a:solidFill>
                  <a:srgbClr val="FF0000"/>
                </a:solidFill>
              </a:rPr>
              <a:t> </a:t>
            </a:r>
            <a:r>
              <a:rPr lang="en-US" altLang="en-US" smtClean="0"/>
              <a:t>occurs when negative peaks raised or clamped to ground or on the zero level</a:t>
            </a:r>
          </a:p>
          <a:p>
            <a:pPr eaLnBrk="1" hangingPunct="1"/>
            <a:r>
              <a:rPr lang="en-US" altLang="en-US" smtClean="0"/>
              <a:t> In other words, it pushes the signal upwards so that negative peaks fall on the zero level.</a:t>
            </a:r>
          </a:p>
          <a:p>
            <a:pPr eaLnBrk="1" hangingPunct="1"/>
            <a:r>
              <a:rPr lang="en-US" altLang="en-US" u="sng" smtClean="0">
                <a:solidFill>
                  <a:srgbClr val="FF0000"/>
                </a:solidFill>
              </a:rPr>
              <a:t>Negative clamper  -  Negative clamping</a:t>
            </a:r>
          </a:p>
          <a:p>
            <a:pPr eaLnBrk="1" hangingPunct="1"/>
            <a:r>
              <a:rPr lang="en-US" altLang="en-US" smtClean="0">
                <a:solidFill>
                  <a:srgbClr val="FF0000"/>
                </a:solidFill>
              </a:rPr>
              <a:t> </a:t>
            </a:r>
            <a:r>
              <a:rPr lang="en-US" altLang="en-US" smtClean="0"/>
              <a:t>occurs when positive peaks raised or clamped to ground or on the zero level </a:t>
            </a:r>
          </a:p>
          <a:p>
            <a:pPr eaLnBrk="1" hangingPunct="1"/>
            <a:r>
              <a:rPr lang="en-US" altLang="en-US" smtClean="0"/>
              <a:t>In other words, it pushes the signal downwards so that the positive peaks fall on the zero level.</a:t>
            </a:r>
          </a:p>
          <a:p>
            <a:pPr eaLnBrk="1" hangingPunct="1"/>
            <a:endParaRPr lang="en-US" altLang="en-US" smtClean="0"/>
          </a:p>
        </p:txBody>
      </p:sp>
    </p:spTree>
    <p:extLst>
      <p:ext uri="{BB962C8B-B14F-4D97-AF65-F5344CB8AC3E}">
        <p14:creationId xmlns:p14="http://schemas.microsoft.com/office/powerpoint/2010/main" val="24862953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pPr eaLnBrk="1" hangingPunct="1"/>
            <a:r>
              <a:rPr lang="en-US" altLang="en-US" smtClean="0"/>
              <a:t>Positive clamper</a:t>
            </a:r>
            <a:r>
              <a:rPr lang="en-US" altLang="en-US" b="1" smtClean="0"/>
              <a:t/>
            </a:r>
            <a:br>
              <a:rPr lang="en-US" altLang="en-US" b="1" smtClean="0"/>
            </a:br>
            <a:endParaRPr lang="en-IN" altLang="en-US" smtClean="0"/>
          </a:p>
        </p:txBody>
      </p:sp>
      <p:pic>
        <p:nvPicPr>
          <p:cNvPr id="5325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5715" t="37334" r="26530" b="31813"/>
          <a:stretch>
            <a:fillRect/>
          </a:stretch>
        </p:blipFill>
        <p:spPr>
          <a:xfrm>
            <a:off x="838200" y="1524000"/>
            <a:ext cx="6781800" cy="4648200"/>
          </a:xfrm>
        </p:spPr>
      </p:pic>
    </p:spTree>
    <p:extLst>
      <p:ext uri="{BB962C8B-B14F-4D97-AF65-F5344CB8AC3E}">
        <p14:creationId xmlns:p14="http://schemas.microsoft.com/office/powerpoint/2010/main" val="7874641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pPr eaLnBrk="1" hangingPunct="1"/>
            <a:r>
              <a:rPr lang="en-US" altLang="en-US" smtClean="0"/>
              <a:t>Positive clamper with positive bias</a:t>
            </a:r>
            <a:r>
              <a:rPr lang="en-US" altLang="en-US" b="1" smtClean="0"/>
              <a:t/>
            </a:r>
            <a:br>
              <a:rPr lang="en-US" altLang="en-US" b="1" smtClean="0"/>
            </a:br>
            <a:endParaRPr lang="en-IN" altLang="en-US" smtClean="0"/>
          </a:p>
        </p:txBody>
      </p:sp>
      <p:pic>
        <p:nvPicPr>
          <p:cNvPr id="5427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36736" t="40964" r="27551" b="28181"/>
          <a:stretch>
            <a:fillRect/>
          </a:stretch>
        </p:blipFill>
        <p:spPr>
          <a:xfrm>
            <a:off x="1295400" y="1570038"/>
            <a:ext cx="6400800" cy="4754562"/>
          </a:xfrm>
        </p:spPr>
      </p:pic>
    </p:spTree>
    <p:extLst>
      <p:ext uri="{BB962C8B-B14F-4D97-AF65-F5344CB8AC3E}">
        <p14:creationId xmlns:p14="http://schemas.microsoft.com/office/powerpoint/2010/main" val="8613292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fontScale="90000"/>
          </a:bodyPr>
          <a:lstStyle/>
          <a:p>
            <a:pPr eaLnBrk="1" hangingPunct="1"/>
            <a:r>
              <a:rPr lang="en-US" altLang="en-US" smtClean="0"/>
              <a:t>Positive clamper with negative bias</a:t>
            </a:r>
            <a:r>
              <a:rPr lang="en-US" altLang="en-US" b="1" smtClean="0"/>
              <a:t/>
            </a:r>
            <a:br>
              <a:rPr lang="en-US" altLang="en-US" b="1" smtClean="0"/>
            </a:br>
            <a:endParaRPr lang="en-IN" altLang="en-US" smtClean="0"/>
          </a:p>
        </p:txBody>
      </p:sp>
      <p:pic>
        <p:nvPicPr>
          <p:cNvPr id="5529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7755" t="26443" r="28571" b="46332"/>
          <a:stretch>
            <a:fillRect/>
          </a:stretch>
        </p:blipFill>
        <p:spPr>
          <a:xfrm>
            <a:off x="1295400" y="1570038"/>
            <a:ext cx="6400800" cy="4678362"/>
          </a:xfrm>
        </p:spPr>
      </p:pic>
    </p:spTree>
    <p:extLst>
      <p:ext uri="{BB962C8B-B14F-4D97-AF65-F5344CB8AC3E}">
        <p14:creationId xmlns:p14="http://schemas.microsoft.com/office/powerpoint/2010/main" val="2916872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pPr eaLnBrk="1" hangingPunct="1"/>
            <a:r>
              <a:rPr lang="en-US" altLang="en-US" smtClean="0"/>
              <a:t>Negative clamper</a:t>
            </a:r>
            <a:r>
              <a:rPr lang="en-US" altLang="en-US" b="1" smtClean="0"/>
              <a:t/>
            </a:r>
            <a:br>
              <a:rPr lang="en-US" altLang="en-US" b="1" smtClean="0"/>
            </a:br>
            <a:endParaRPr lang="en-IN" altLang="en-US" smtClean="0"/>
          </a:p>
        </p:txBody>
      </p:sp>
      <p:pic>
        <p:nvPicPr>
          <p:cNvPr id="5632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5715" t="33704" r="25510" b="33627"/>
          <a:stretch>
            <a:fillRect/>
          </a:stretch>
        </p:blipFill>
        <p:spPr>
          <a:xfrm>
            <a:off x="1066800" y="1570038"/>
            <a:ext cx="6858000" cy="4373562"/>
          </a:xfrm>
        </p:spPr>
      </p:pic>
    </p:spTree>
    <p:extLst>
      <p:ext uri="{BB962C8B-B14F-4D97-AF65-F5344CB8AC3E}">
        <p14:creationId xmlns:p14="http://schemas.microsoft.com/office/powerpoint/2010/main" val="927954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pPr eaLnBrk="1" hangingPunct="1"/>
            <a:r>
              <a:rPr lang="en-US" altLang="en-US" smtClean="0"/>
              <a:t>Negative clamper with positive bias</a:t>
            </a:r>
            <a:r>
              <a:rPr lang="en-US" altLang="en-US" b="1" smtClean="0"/>
              <a:t/>
            </a:r>
            <a:br>
              <a:rPr lang="en-US" altLang="en-US" b="1" smtClean="0"/>
            </a:br>
            <a:endParaRPr lang="en-IN" altLang="en-US" smtClean="0"/>
          </a:p>
        </p:txBody>
      </p:sp>
      <p:pic>
        <p:nvPicPr>
          <p:cNvPr id="5734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8776" t="37334" r="29591" b="33627"/>
          <a:stretch>
            <a:fillRect/>
          </a:stretch>
        </p:blipFill>
        <p:spPr>
          <a:xfrm>
            <a:off x="1524000" y="1646238"/>
            <a:ext cx="5867400" cy="4678362"/>
          </a:xfrm>
        </p:spPr>
      </p:pic>
    </p:spTree>
    <p:extLst>
      <p:ext uri="{BB962C8B-B14F-4D97-AF65-F5344CB8AC3E}">
        <p14:creationId xmlns:p14="http://schemas.microsoft.com/office/powerpoint/2010/main" val="1471103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fontScale="90000"/>
          </a:bodyPr>
          <a:lstStyle/>
          <a:p>
            <a:pPr eaLnBrk="1" hangingPunct="1"/>
            <a:r>
              <a:rPr lang="en-US" altLang="en-US" smtClean="0"/>
              <a:t>Negative clamper with negative bias</a:t>
            </a:r>
            <a:r>
              <a:rPr lang="en-US" altLang="en-US" b="1" smtClean="0"/>
              <a:t/>
            </a:r>
            <a:br>
              <a:rPr lang="en-US" altLang="en-US" b="1" smtClean="0"/>
            </a:br>
            <a:endParaRPr lang="en-IN" altLang="en-US" smtClean="0"/>
          </a:p>
        </p:txBody>
      </p:sp>
      <p:pic>
        <p:nvPicPr>
          <p:cNvPr id="5837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37755" t="33704" r="29591" b="39072"/>
          <a:stretch>
            <a:fillRect/>
          </a:stretch>
        </p:blipFill>
        <p:spPr>
          <a:xfrm>
            <a:off x="990600" y="1981200"/>
            <a:ext cx="6934200" cy="3962400"/>
          </a:xfrm>
        </p:spPr>
      </p:pic>
    </p:spTree>
    <p:extLst>
      <p:ext uri="{BB962C8B-B14F-4D97-AF65-F5344CB8AC3E}">
        <p14:creationId xmlns:p14="http://schemas.microsoft.com/office/powerpoint/2010/main" val="160207753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IN" altLang="en-US" smtClean="0"/>
              <a:t>applications</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b="1" dirty="0"/>
              <a:t>Applications of clamping circuits</a:t>
            </a:r>
          </a:p>
          <a:p>
            <a:pPr eaLnBrk="1" fontAlgn="auto" hangingPunct="1">
              <a:spcAft>
                <a:spcPts val="0"/>
              </a:spcAft>
              <a:defRPr/>
            </a:pPr>
            <a:r>
              <a:rPr lang="en-US" dirty="0"/>
              <a:t>They find some applications in sonar and radar testing</a:t>
            </a:r>
          </a:p>
          <a:p>
            <a:pPr eaLnBrk="1" fontAlgn="auto" hangingPunct="1">
              <a:spcAft>
                <a:spcPts val="0"/>
              </a:spcAft>
              <a:defRPr/>
            </a:pPr>
            <a:r>
              <a:rPr lang="en-US" dirty="0"/>
              <a:t>Used as voltage </a:t>
            </a:r>
            <a:r>
              <a:rPr lang="en-US" dirty="0" err="1"/>
              <a:t>doublers</a:t>
            </a:r>
            <a:endParaRPr lang="en-US" dirty="0"/>
          </a:p>
          <a:p>
            <a:pPr eaLnBrk="1" fontAlgn="auto" hangingPunct="1">
              <a:spcAft>
                <a:spcPts val="0"/>
              </a:spcAft>
              <a:defRPr/>
            </a:pPr>
            <a:r>
              <a:rPr lang="en-US" dirty="0"/>
              <a:t>They are used to remove distortions in a circuit</a:t>
            </a:r>
          </a:p>
          <a:p>
            <a:pPr eaLnBrk="1" fontAlgn="auto" hangingPunct="1">
              <a:spcAft>
                <a:spcPts val="0"/>
              </a:spcAft>
              <a:defRPr/>
            </a:pPr>
            <a:r>
              <a:rPr lang="en-US" dirty="0"/>
              <a:t>Used in video processing equipment like </a:t>
            </a:r>
            <a:r>
              <a:rPr lang="en-US" dirty="0" smtClean="0"/>
              <a:t>TV</a:t>
            </a:r>
          </a:p>
          <a:p>
            <a:pPr eaLnBrk="1" fontAlgn="auto" hangingPunct="1">
              <a:spcAft>
                <a:spcPts val="0"/>
              </a:spcAft>
              <a:defRPr/>
            </a:pPr>
            <a:r>
              <a:rPr lang="en-IN" dirty="0">
                <a:hlinkClick r:id="rId2"/>
              </a:rPr>
              <a:t>base line stabilizer</a:t>
            </a:r>
            <a:endParaRPr lang="en-US" dirty="0"/>
          </a:p>
          <a:p>
            <a:pPr marL="0" indent="0" eaLnBrk="1" fontAlgn="auto" hangingPunct="1">
              <a:spcAft>
                <a:spcPts val="0"/>
              </a:spcAft>
              <a:buFont typeface="Wingdings" panose="05000000000000000000" pitchFamily="2" charset="2"/>
              <a:buNone/>
              <a:defRPr/>
            </a:pPr>
            <a:endParaRPr lang="en-IN" dirty="0"/>
          </a:p>
        </p:txBody>
      </p:sp>
    </p:spTree>
    <p:extLst>
      <p:ext uri="{BB962C8B-B14F-4D97-AF65-F5344CB8AC3E}">
        <p14:creationId xmlns:p14="http://schemas.microsoft.com/office/powerpoint/2010/main" val="41596815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752475" y="371475"/>
            <a:ext cx="6705600" cy="641350"/>
          </a:xfrm>
          <a:prstGeom prst="rect">
            <a:avLst/>
          </a:prstGeom>
          <a:noFill/>
          <a:ln>
            <a:noFill/>
          </a:ln>
          <a:effectLst/>
          <a:extLst/>
        </p:spPr>
        <p:txBody>
          <a:bodyPr>
            <a:spAutoFit/>
          </a:bodyPr>
          <a:lstStyle/>
          <a:p>
            <a:pPr>
              <a:spcBef>
                <a:spcPct val="50000"/>
              </a:spcBef>
              <a:defRPr/>
            </a:pPr>
            <a:r>
              <a:rPr lang="en-US" sz="3600" b="1">
                <a:solidFill>
                  <a:srgbClr val="000000"/>
                </a:solidFill>
                <a:effectLst>
                  <a:outerShdw blurRad="38100" dist="38100" dir="2700000" algn="tl">
                    <a:srgbClr val="C0C0C0"/>
                  </a:outerShdw>
                </a:effectLst>
                <a:latin typeface="Cambria Math" panose="02040503050406030204" pitchFamily="18" charset="0"/>
                <a:ea typeface="Cambria Math" panose="02040503050406030204" pitchFamily="18" charset="0"/>
                <a:cs typeface="Arial" charset="0"/>
              </a:rPr>
              <a:t>Transistor Structures</a:t>
            </a:r>
          </a:p>
        </p:txBody>
      </p:sp>
      <p:sp>
        <p:nvSpPr>
          <p:cNvPr id="60419" name="Text Box 4"/>
          <p:cNvSpPr txBox="1">
            <a:spLocks noChangeArrowheads="1"/>
          </p:cNvSpPr>
          <p:nvPr/>
        </p:nvSpPr>
        <p:spPr bwMode="auto">
          <a:xfrm>
            <a:off x="685800" y="1295400"/>
            <a:ext cx="80772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Century Schoolbook" panose="02040604050505020304" pitchFamily="18" charset="0"/>
                <a:cs typeface="Arial" panose="020B0604020202020204" pitchFamily="34" charset="0"/>
              </a:defRPr>
            </a:lvl1pPr>
            <a:lvl2pPr marL="914400" indent="-45720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The </a:t>
            </a:r>
            <a:r>
              <a:rPr lang="en-US" altLang="en-US" sz="2200" b="1">
                <a:solidFill>
                  <a:srgbClr val="000000"/>
                </a:solidFill>
                <a:latin typeface="Cambria Math" panose="02040503050406030204" pitchFamily="18" charset="0"/>
              </a:rPr>
              <a:t>bipolar junction transistor (BJT)</a:t>
            </a:r>
            <a:r>
              <a:rPr lang="en-US" altLang="en-US" sz="2200">
                <a:solidFill>
                  <a:srgbClr val="000000"/>
                </a:solidFill>
                <a:latin typeface="Cambria Math" panose="02040503050406030204" pitchFamily="18" charset="0"/>
              </a:rPr>
              <a:t> has three separately doped regions and contains two pn junctions.             </a:t>
            </a:r>
          </a:p>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Bipolar transistor is a 3-terminal device.</a:t>
            </a:r>
          </a:p>
          <a:p>
            <a:pPr lvl="1">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Emitter (E)</a:t>
            </a:r>
          </a:p>
          <a:p>
            <a:pPr lvl="1">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Base (B)</a:t>
            </a:r>
          </a:p>
          <a:p>
            <a:pPr lvl="1">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Collector (C)</a:t>
            </a:r>
          </a:p>
        </p:txBody>
      </p:sp>
      <p:pic>
        <p:nvPicPr>
          <p:cNvPr id="60420" name="Picture 6" descr="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38" y="2682875"/>
            <a:ext cx="35052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3662363"/>
            <a:ext cx="352266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8"/>
          <p:cNvSpPr txBox="1">
            <a:spLocks noChangeArrowheads="1"/>
          </p:cNvSpPr>
          <p:nvPr/>
        </p:nvSpPr>
        <p:spPr bwMode="auto">
          <a:xfrm>
            <a:off x="685800" y="4313238"/>
            <a:ext cx="5867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The basic transistor principle is </a:t>
            </a:r>
            <a:r>
              <a:rPr lang="en-US" altLang="en-US" sz="2200">
                <a:solidFill>
                  <a:srgbClr val="FF0000"/>
                </a:solidFill>
                <a:latin typeface="Cambria Math" panose="02040503050406030204" pitchFamily="18" charset="0"/>
              </a:rPr>
              <a:t>that the voltage between two terminals controls </a:t>
            </a:r>
            <a:r>
              <a:rPr lang="en-US" altLang="en-US" sz="2200">
                <a:solidFill>
                  <a:srgbClr val="000000"/>
                </a:solidFill>
                <a:latin typeface="Cambria Math" panose="02040503050406030204" pitchFamily="18" charset="0"/>
              </a:rPr>
              <a:t>the current through the third terminal.</a:t>
            </a:r>
          </a:p>
        </p:txBody>
      </p:sp>
      <p:sp>
        <p:nvSpPr>
          <p:cNvPr id="60423" name="Text Box 9"/>
          <p:cNvSpPr txBox="1">
            <a:spLocks noChangeArrowheads="1"/>
          </p:cNvSpPr>
          <p:nvPr/>
        </p:nvSpPr>
        <p:spPr bwMode="auto">
          <a:xfrm>
            <a:off x="685800" y="5486400"/>
            <a:ext cx="6096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a:spcBef>
                <a:spcPct val="50000"/>
              </a:spcBef>
              <a:buClr>
                <a:srgbClr val="CCCC00"/>
              </a:buClr>
              <a:buFont typeface="Wingdings" panose="05000000000000000000" pitchFamily="2" charset="2"/>
              <a:buChar char="Ø"/>
            </a:pPr>
            <a:r>
              <a:rPr lang="en-US" altLang="en-US" sz="2200">
                <a:solidFill>
                  <a:srgbClr val="000000"/>
                </a:solidFill>
                <a:latin typeface="Cambria Math" panose="02040503050406030204" pitchFamily="18" charset="0"/>
              </a:rPr>
              <a:t>Current in the transistor is due to the flow of both electrons and holes, hence the name </a:t>
            </a:r>
            <a:r>
              <a:rPr lang="en-US" altLang="en-US" sz="2200" b="1">
                <a:solidFill>
                  <a:srgbClr val="000000"/>
                </a:solidFill>
                <a:latin typeface="Cambria Math" panose="02040503050406030204" pitchFamily="18" charset="0"/>
              </a:rPr>
              <a:t>bipolar</a:t>
            </a:r>
            <a:r>
              <a:rPr lang="en-US" altLang="en-US" sz="2200">
                <a:solidFill>
                  <a:srgbClr val="000000"/>
                </a:solidFill>
                <a:latin typeface="Cambria Math" panose="02040503050406030204" pitchFamily="18" charset="0"/>
              </a:rPr>
              <a:t>.</a:t>
            </a:r>
          </a:p>
        </p:txBody>
      </p:sp>
    </p:spTree>
    <p:extLst>
      <p:ext uri="{BB962C8B-B14F-4D97-AF65-F5344CB8AC3E}">
        <p14:creationId xmlns:p14="http://schemas.microsoft.com/office/powerpoint/2010/main" val="26684468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4414</Words>
  <Application>Microsoft Office PowerPoint</Application>
  <PresentationFormat>On-screen Show (4:3)</PresentationFormat>
  <Paragraphs>567</Paragraphs>
  <Slides>142</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142</vt:i4>
      </vt:variant>
    </vt:vector>
  </HeadingPairs>
  <TitlesOfParts>
    <vt:vector size="155" baseType="lpstr">
      <vt:lpstr>宋体</vt:lpstr>
      <vt:lpstr>Arial</vt:lpstr>
      <vt:lpstr>Calibri</vt:lpstr>
      <vt:lpstr>Cambria Math</vt:lpstr>
      <vt:lpstr>Century Schoolbook</vt:lpstr>
      <vt:lpstr>Math A</vt:lpstr>
      <vt:lpstr>Math B</vt:lpstr>
      <vt:lpstr>Sylfaen</vt:lpstr>
      <vt:lpstr>Symbol</vt:lpstr>
      <vt:lpstr>Times New Roman</vt:lpstr>
      <vt:lpstr>Wingdings</vt:lpstr>
      <vt:lpstr>Office Theme</vt:lpstr>
      <vt:lpstr>Bitmap Image</vt:lpstr>
      <vt:lpstr>UNIT-3. ELECTRICAL SAFETY,  WIRING, EARTHING, MEASURING INSTRUMENTS  &amp; ELECTRONICS</vt:lpstr>
      <vt:lpstr>ELECTRICAL WIRING</vt:lpstr>
      <vt:lpstr>HOUSE WIRING</vt:lpstr>
      <vt:lpstr>TYPES OF WIRING</vt:lpstr>
      <vt:lpstr>STAIRCASE WIRING</vt:lpstr>
      <vt:lpstr>CORRIDOR WIRING</vt:lpstr>
      <vt:lpstr>FLUORESCENT LAMP</vt:lpstr>
      <vt:lpstr>PowerPoint Presentation</vt:lpstr>
      <vt:lpstr>Safety Precautions when Working with Electricity</vt:lpstr>
      <vt:lpstr>PowerPoint Presentation</vt:lpstr>
      <vt:lpstr>EARTHING</vt:lpstr>
      <vt:lpstr>EARTHING</vt:lpstr>
      <vt:lpstr>What Is Earthing </vt:lpstr>
      <vt:lpstr>Objectives of the earthing </vt:lpstr>
      <vt:lpstr>Qualities Of Good Earthing </vt:lpstr>
      <vt:lpstr>Purpose of Earthing</vt:lpstr>
      <vt:lpstr>PowerPoint Presentation</vt:lpstr>
      <vt:lpstr>PowerPoint Presentation</vt:lpstr>
      <vt:lpstr>PowerPoint Presentation</vt:lpstr>
      <vt:lpstr>Types of Earthing</vt:lpstr>
      <vt:lpstr>Earthing Electrode</vt:lpstr>
      <vt:lpstr>Plate Earthing</vt:lpstr>
      <vt:lpstr>PLATE EARTHING</vt:lpstr>
      <vt:lpstr>Pipe earthing</vt:lpstr>
      <vt:lpstr>PIPE EARTHING</vt:lpstr>
      <vt:lpstr>Unit-3 MEASURING INSTRUMENTS</vt:lpstr>
      <vt:lpstr>Permanent Magnet Moving Coil (PMMC) Instrument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Permanent Magnet Moving Iron (PMMI) Instrument </vt:lpstr>
      <vt:lpstr>Attraction type Moving Iron Instrument</vt:lpstr>
      <vt:lpstr>PowerPoint Presentation</vt:lpstr>
      <vt:lpstr>PowerPoint Presentation</vt:lpstr>
      <vt:lpstr>Repulsion type Moving Iron Instrument</vt:lpstr>
      <vt:lpstr>PowerPoint Presentation</vt:lpstr>
      <vt:lpstr>PowerPoint Presentation</vt:lpstr>
      <vt:lpstr>PowerPoint Presentation</vt:lpstr>
      <vt:lpstr>PowerPoint Presentation</vt:lpstr>
      <vt:lpstr>PowerPoint Presentation</vt:lpstr>
      <vt:lpstr>PowerPoint Presentation</vt:lpstr>
      <vt:lpstr> Electronic devices </vt:lpstr>
      <vt:lpstr>SEMICONDUCTOR DIODE </vt:lpstr>
      <vt:lpstr>PN Junction (Diode)</vt:lpstr>
      <vt:lpstr>p-n junction as diode</vt:lpstr>
      <vt:lpstr>Current Flow Across Junction:  Diffusion</vt:lpstr>
      <vt:lpstr>p-n junction as diode</vt:lpstr>
      <vt:lpstr>Depletion Region</vt:lpstr>
      <vt:lpstr>Current Flow Across Junction:  Drift</vt:lpstr>
      <vt:lpstr>Diode in Reverse Bias </vt:lpstr>
      <vt:lpstr>Reverse Biased Diode’s Application:  Voltage-Dependent Capacitor</vt:lpstr>
      <vt:lpstr>p-n junction as diode</vt:lpstr>
      <vt:lpstr>Volt-amp characteristics</vt:lpstr>
      <vt:lpstr>Volt-amp characteristics</vt:lpstr>
      <vt:lpstr>HALFWAVE    RECTIFIER</vt:lpstr>
      <vt:lpstr>HALFWAVE    RECTIFIER</vt:lpstr>
      <vt:lpstr>HALFWAVE    RECTIFIER</vt:lpstr>
      <vt:lpstr>HALFWAVE    RECTIFIER</vt:lpstr>
      <vt:lpstr>HALFWAVE    RECTIFIER</vt:lpstr>
      <vt:lpstr>PowerPoint Presentation</vt:lpstr>
      <vt:lpstr>HALFWAVE    RECTIFIER</vt:lpstr>
      <vt:lpstr>HALFWAVE    RECTIFIER</vt:lpstr>
      <vt:lpstr>HALFWAVE    RECTIFIER</vt:lpstr>
      <vt:lpstr>HALFWAVE    RECTIFIER</vt:lpstr>
      <vt:lpstr>HALFWAVE    RECTIFIER</vt:lpstr>
      <vt:lpstr>HALFWAVE    RECTIFIER</vt:lpstr>
      <vt:lpstr>Full Wave Rectifier  </vt:lpstr>
      <vt:lpstr>PowerPoint Presentation</vt:lpstr>
      <vt:lpstr>PowerPoint Presentation</vt:lpstr>
      <vt:lpstr>Zener Diode </vt:lpstr>
      <vt:lpstr>Zener Diode</vt:lpstr>
      <vt:lpstr> V-I Characteristics of Zener Diode </vt:lpstr>
      <vt:lpstr> V-I Characteristics of Zener Diode </vt:lpstr>
      <vt:lpstr>Clipper circuits</vt:lpstr>
      <vt:lpstr>Types of clippers</vt:lpstr>
      <vt:lpstr>Series positive clipper </vt:lpstr>
      <vt:lpstr>SERIES-POSITIVE CLIPPER WITH BIAS </vt:lpstr>
      <vt:lpstr>SERIES NEGATIVE CLIPPER </vt:lpstr>
      <vt:lpstr> SERIES-NEGATIVE CLIPPER WITH BIAS</vt:lpstr>
      <vt:lpstr>SHUNT OR PARALLEL POSITIVE CLIPPER</vt:lpstr>
      <vt:lpstr>SHUNT OR PARALLEL POSITIVE CLIPPER WITH BIAS</vt:lpstr>
      <vt:lpstr>SHUNT OR PARALLEL NEGATIVE CLIPPER</vt:lpstr>
      <vt:lpstr>SHUNT OR PARALLEL NEGATIVE CLIPPER WITH BIAS</vt:lpstr>
      <vt:lpstr>DUAL (COMBINATION) DIODE CLIPPER</vt:lpstr>
      <vt:lpstr>Clipper applications</vt:lpstr>
      <vt:lpstr>Clamper circuits</vt:lpstr>
      <vt:lpstr>Types of clampers</vt:lpstr>
      <vt:lpstr>Positive clamper </vt:lpstr>
      <vt:lpstr>Positive clamper with positive bias </vt:lpstr>
      <vt:lpstr>Positive clamper with negative bias </vt:lpstr>
      <vt:lpstr>Negative clamper </vt:lpstr>
      <vt:lpstr>Negative clamper with positive bias </vt:lpstr>
      <vt:lpstr>Negative clamper with negative bias </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Field Effect Transistor</vt:lpstr>
      <vt:lpstr>Types of FET</vt:lpstr>
      <vt:lpstr>PowerPoint Presentation</vt:lpstr>
      <vt:lpstr>PowerPoint Presentation</vt:lpstr>
      <vt:lpstr>JFET</vt:lpstr>
      <vt:lpstr>PowerPoint Presentation</vt:lpstr>
      <vt:lpstr>N-Channel JFET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MOSFET</vt:lpstr>
      <vt:lpstr>PowerPoint Presentation</vt:lpstr>
      <vt:lpstr>N channel Enhancement MOSFET</vt:lpstr>
      <vt:lpstr>N channel Depletion MOSFET</vt:lpstr>
      <vt:lpstr>PowerPoint Presentation</vt:lpstr>
      <vt:lpstr>VI Characteristics of MOSFET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Φ AC SUPPLY</dc:title>
  <dc:creator>HP</dc:creator>
  <cp:lastModifiedBy>Windows User</cp:lastModifiedBy>
  <cp:revision>75</cp:revision>
  <dcterms:created xsi:type="dcterms:W3CDTF">2015-10-02T15:41:28Z</dcterms:created>
  <dcterms:modified xsi:type="dcterms:W3CDTF">2020-11-19T03:17:25Z</dcterms:modified>
</cp:coreProperties>
</file>